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inzel" panose="020B0604020202020204" charset="0"/>
      <p:regular r:id="rId14"/>
    </p:embeddedFont>
    <p:embeddedFont>
      <p:font typeface="Cinzel Bold" panose="020B0604020202020204" charset="0"/>
      <p:regular r:id="rId15"/>
    </p:embeddedFont>
    <p:embeddedFont>
      <p:font typeface="EB Garamond" panose="00000500000000000000" pitchFamily="2" charset="0"/>
      <p:regular r:id="rId16"/>
    </p:embeddedFont>
    <p:embeddedFont>
      <p:font typeface="EB Garamond Semi-Bold" panose="020B0604020202020204" charset="0"/>
      <p:regular r:id="rId17"/>
    </p:embeddedFont>
    <p:embeddedFont>
      <p:font typeface="Merriweather Bold" panose="020B0604020202020204" charset="-52"/>
      <p:regular r:id="rId18"/>
    </p:embeddedFont>
    <p:embeddedFont>
      <p:font typeface="Merriweather Italics" panose="020B0604020202020204" charset="-52"/>
      <p:regular r:id="rId19"/>
    </p:embeddedFont>
    <p:embeddedFont>
      <p:font typeface="TT Drugs Bold" panose="020B0604020202020204" charset="-52"/>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91" y="547"/>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C0F0B-F375-47A1-83CA-A6A7D81D42B6}" type="datetimeFigureOut">
              <a:rPr lang="en-GB" smtClean="0"/>
              <a:t>05/10/2025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E0AE1-05F3-406B-BF52-EEE15637F4A9}" type="slidenum">
              <a:rPr lang="en-GB" smtClean="0"/>
              <a:t>‹#›</a:t>
            </a:fld>
            <a:endParaRPr lang="en-GB"/>
          </a:p>
        </p:txBody>
      </p:sp>
    </p:spTree>
    <p:extLst>
      <p:ext uri="{BB962C8B-B14F-4D97-AF65-F5344CB8AC3E}">
        <p14:creationId xmlns:p14="http://schemas.microsoft.com/office/powerpoint/2010/main" val="1113282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8DE0AE1-05F3-406B-BF52-EEE15637F4A9}" type="slidenum">
              <a:rPr lang="en-GB" smtClean="0"/>
              <a:t>7</a:t>
            </a:fld>
            <a:endParaRPr lang="en-GB"/>
          </a:p>
        </p:txBody>
      </p:sp>
    </p:spTree>
    <p:extLst>
      <p:ext uri="{BB962C8B-B14F-4D97-AF65-F5344CB8AC3E}">
        <p14:creationId xmlns:p14="http://schemas.microsoft.com/office/powerpoint/2010/main" val="504545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hyperlink" Target="https://earthobservatory.nasa.gov/images/154265/spring-flooding-in-kazakhstan"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mp4"/><Relationship Id="rId7" Type="http://schemas.openxmlformats.org/officeDocument/2006/relationships/image" Target="../media/image31.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xml"/><Relationship Id="rId11" Type="http://schemas.openxmlformats.org/officeDocument/2006/relationships/image" Target="../media/image35.png"/><Relationship Id="rId5" Type="http://schemas.openxmlformats.org/officeDocument/2006/relationships/slideLayout" Target="../slideLayouts/slideLayout7.xml"/><Relationship Id="rId10" Type="http://schemas.openxmlformats.org/officeDocument/2006/relationships/image" Target="../media/image34.png"/><Relationship Id="rId4" Type="http://schemas.openxmlformats.org/officeDocument/2006/relationships/video" Target="../media/media3.mp4"/><Relationship Id="rId9"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3723020" y="-6785548"/>
            <a:ext cx="10841960" cy="23569479"/>
          </a:xfrm>
          <a:custGeom>
            <a:avLst/>
            <a:gdLst/>
            <a:ahLst/>
            <a:cxnLst/>
            <a:rect l="l" t="t" r="r" b="b"/>
            <a:pathLst>
              <a:path w="10841960" h="23569479">
                <a:moveTo>
                  <a:pt x="0" y="0"/>
                </a:moveTo>
                <a:lnTo>
                  <a:pt x="10841960" y="0"/>
                </a:lnTo>
                <a:lnTo>
                  <a:pt x="10841960" y="23569479"/>
                </a:lnTo>
                <a:lnTo>
                  <a:pt x="0" y="23569479"/>
                </a:lnTo>
                <a:lnTo>
                  <a:pt x="0" y="0"/>
                </a:lnTo>
                <a:close/>
              </a:path>
            </a:pathLst>
          </a:custGeom>
          <a:blipFill>
            <a:blip r:embed="rId2">
              <a:alphaModFix amt="35000"/>
            </a:blip>
            <a:stretch>
              <a:fillRect/>
            </a:stretch>
          </a:blipFill>
        </p:spPr>
      </p:sp>
      <p:grpSp>
        <p:nvGrpSpPr>
          <p:cNvPr id="3" name="Group 3"/>
          <p:cNvGrpSpPr/>
          <p:nvPr/>
        </p:nvGrpSpPr>
        <p:grpSpPr>
          <a:xfrm>
            <a:off x="2048359" y="4834268"/>
            <a:ext cx="8682520" cy="1783765"/>
            <a:chOff x="0" y="0"/>
            <a:chExt cx="2286754" cy="469769"/>
          </a:xfrm>
        </p:grpSpPr>
        <p:sp>
          <p:nvSpPr>
            <p:cNvPr id="4" name="Freeform 4"/>
            <p:cNvSpPr/>
            <p:nvPr/>
          </p:nvSpPr>
          <p:spPr>
            <a:xfrm>
              <a:off x="0" y="0"/>
              <a:ext cx="2286754" cy="469769"/>
            </a:xfrm>
            <a:custGeom>
              <a:avLst/>
              <a:gdLst/>
              <a:ahLst/>
              <a:cxnLst/>
              <a:rect l="l" t="t" r="r" b="b"/>
              <a:pathLst>
                <a:path w="2286754" h="469769">
                  <a:moveTo>
                    <a:pt x="2286754" y="0"/>
                  </a:moveTo>
                  <a:lnTo>
                    <a:pt x="2286754" y="469769"/>
                  </a:lnTo>
                  <a:lnTo>
                    <a:pt x="0" y="469769"/>
                  </a:lnTo>
                  <a:lnTo>
                    <a:pt x="0" y="0"/>
                  </a:lnTo>
                  <a:close/>
                </a:path>
              </a:pathLst>
            </a:custGeom>
            <a:solidFill>
              <a:srgbClr val="000000">
                <a:alpha val="0"/>
              </a:srgbClr>
            </a:solidFill>
            <a:ln w="47625" cap="sq">
              <a:solidFill>
                <a:srgbClr val="FFFFFF"/>
              </a:solidFill>
              <a:prstDash val="solid"/>
              <a:miter/>
            </a:ln>
          </p:spPr>
        </p:sp>
        <p:sp>
          <p:nvSpPr>
            <p:cNvPr id="5" name="TextBox 5"/>
            <p:cNvSpPr txBox="1"/>
            <p:nvPr/>
          </p:nvSpPr>
          <p:spPr>
            <a:xfrm>
              <a:off x="0" y="-76200"/>
              <a:ext cx="2286754" cy="545969"/>
            </a:xfrm>
            <a:prstGeom prst="rect">
              <a:avLst/>
            </a:prstGeom>
          </p:spPr>
          <p:txBody>
            <a:bodyPr lIns="50800" tIns="50800" rIns="50800" bIns="50800" rtlCol="0" anchor="ctr"/>
            <a:lstStyle/>
            <a:p>
              <a:pPr algn="l">
                <a:lnSpc>
                  <a:spcPts val="5879"/>
                </a:lnSpc>
              </a:pPr>
              <a:r>
                <a:rPr lang="en-US" sz="4199" b="1">
                  <a:solidFill>
                    <a:srgbClr val="FFFFFF"/>
                  </a:solidFill>
                  <a:latin typeface="EB Garamond Semi-Bold"/>
                  <a:ea typeface="EB Garamond Semi-Bold"/>
                  <a:cs typeface="EB Garamond Semi-Bold"/>
                  <a:sym typeface="EB Garamond Semi-Bold"/>
                </a:rPr>
                <a:t>Challenge:</a:t>
              </a:r>
              <a:r>
                <a:rPr lang="en-US" sz="4199">
                  <a:solidFill>
                    <a:srgbClr val="FFFFFF"/>
                  </a:solidFill>
                  <a:latin typeface="EB Garamond"/>
                  <a:ea typeface="EB Garamond"/>
                  <a:cs typeface="EB Garamond"/>
                  <a:sym typeface="EB Garamond"/>
                </a:rPr>
                <a:t> Data Pathways to healthy cities and human settlement</a:t>
              </a:r>
            </a:p>
          </p:txBody>
        </p:sp>
      </p:grpSp>
      <p:sp>
        <p:nvSpPr>
          <p:cNvPr id="6" name="Freeform 6"/>
          <p:cNvSpPr/>
          <p:nvPr/>
        </p:nvSpPr>
        <p:spPr>
          <a:xfrm rot="5400000">
            <a:off x="10586571" y="333954"/>
            <a:ext cx="6823300" cy="6823300"/>
          </a:xfrm>
          <a:custGeom>
            <a:avLst/>
            <a:gdLst/>
            <a:ahLst/>
            <a:cxnLst/>
            <a:rect l="l" t="t" r="r" b="b"/>
            <a:pathLst>
              <a:path w="6823300" h="6823300">
                <a:moveTo>
                  <a:pt x="0" y="0"/>
                </a:moveTo>
                <a:lnTo>
                  <a:pt x="6823300" y="0"/>
                </a:lnTo>
                <a:lnTo>
                  <a:pt x="6823300" y="6823300"/>
                </a:lnTo>
                <a:lnTo>
                  <a:pt x="0" y="6823300"/>
                </a:lnTo>
                <a:lnTo>
                  <a:pt x="0" y="0"/>
                </a:lnTo>
                <a:close/>
              </a:path>
            </a:pathLst>
          </a:custGeom>
          <a:blipFill>
            <a:blip r:embed="rId3">
              <a:alphaModFix amt="77000"/>
            </a:blip>
            <a:stretch>
              <a:fillRect/>
            </a:stretch>
          </a:blipFill>
        </p:spPr>
      </p:sp>
      <p:grpSp>
        <p:nvGrpSpPr>
          <p:cNvPr id="7" name="Group 7"/>
          <p:cNvGrpSpPr/>
          <p:nvPr/>
        </p:nvGrpSpPr>
        <p:grpSpPr>
          <a:xfrm>
            <a:off x="15126424" y="-1337572"/>
            <a:ext cx="5678622" cy="5678622"/>
            <a:chOff x="0" y="0"/>
            <a:chExt cx="5332600" cy="5332600"/>
          </a:xfrm>
        </p:grpSpPr>
        <p:sp>
          <p:nvSpPr>
            <p:cNvPr id="8" name="Freeform 8"/>
            <p:cNvSpPr/>
            <p:nvPr/>
          </p:nvSpPr>
          <p:spPr>
            <a:xfrm>
              <a:off x="0" y="0"/>
              <a:ext cx="5332603" cy="5332603"/>
            </a:xfrm>
            <a:custGeom>
              <a:avLst/>
              <a:gdLst/>
              <a:ahLst/>
              <a:cxnLst/>
              <a:rect l="l" t="t" r="r" b="b"/>
              <a:pathLst>
                <a:path w="5332603" h="5332603">
                  <a:moveTo>
                    <a:pt x="0" y="2666238"/>
                  </a:moveTo>
                  <a:cubicBezTo>
                    <a:pt x="0" y="1193800"/>
                    <a:pt x="1193800" y="0"/>
                    <a:pt x="2666238" y="0"/>
                  </a:cubicBezTo>
                  <a:lnTo>
                    <a:pt x="2666238" y="12700"/>
                  </a:lnTo>
                  <a:lnTo>
                    <a:pt x="2666238" y="0"/>
                  </a:lnTo>
                  <a:cubicBezTo>
                    <a:pt x="4138803" y="0"/>
                    <a:pt x="5332603" y="1193800"/>
                    <a:pt x="5332603" y="2666238"/>
                  </a:cubicBezTo>
                  <a:lnTo>
                    <a:pt x="5319903" y="2666238"/>
                  </a:lnTo>
                  <a:lnTo>
                    <a:pt x="5332603" y="2666238"/>
                  </a:lnTo>
                  <a:cubicBezTo>
                    <a:pt x="5332603" y="4138803"/>
                    <a:pt x="4138803" y="5332476"/>
                    <a:pt x="2666365" y="5332476"/>
                  </a:cubicBezTo>
                  <a:lnTo>
                    <a:pt x="2666365" y="5319776"/>
                  </a:lnTo>
                  <a:lnTo>
                    <a:pt x="2666365" y="5332476"/>
                  </a:lnTo>
                  <a:cubicBezTo>
                    <a:pt x="1193800" y="5332603"/>
                    <a:pt x="0" y="4138803"/>
                    <a:pt x="0" y="2666238"/>
                  </a:cubicBezTo>
                  <a:lnTo>
                    <a:pt x="12700" y="2666238"/>
                  </a:lnTo>
                  <a:lnTo>
                    <a:pt x="25400" y="2666238"/>
                  </a:lnTo>
                  <a:lnTo>
                    <a:pt x="12700" y="2666238"/>
                  </a:lnTo>
                  <a:lnTo>
                    <a:pt x="0" y="2666238"/>
                  </a:lnTo>
                  <a:moveTo>
                    <a:pt x="25400" y="2666238"/>
                  </a:moveTo>
                  <a:cubicBezTo>
                    <a:pt x="25400" y="2673223"/>
                    <a:pt x="19685" y="2678938"/>
                    <a:pt x="12700" y="2678938"/>
                  </a:cubicBezTo>
                  <a:cubicBezTo>
                    <a:pt x="5715" y="2678938"/>
                    <a:pt x="0" y="2673223"/>
                    <a:pt x="0" y="2666238"/>
                  </a:cubicBezTo>
                  <a:cubicBezTo>
                    <a:pt x="0" y="2659253"/>
                    <a:pt x="5715" y="2653538"/>
                    <a:pt x="12700" y="2653538"/>
                  </a:cubicBezTo>
                  <a:cubicBezTo>
                    <a:pt x="19685" y="2653538"/>
                    <a:pt x="25400" y="2659253"/>
                    <a:pt x="25400" y="2666238"/>
                  </a:cubicBezTo>
                  <a:cubicBezTo>
                    <a:pt x="25400" y="4124833"/>
                    <a:pt x="1207770" y="5307203"/>
                    <a:pt x="2666238" y="5307203"/>
                  </a:cubicBezTo>
                  <a:cubicBezTo>
                    <a:pt x="4124706" y="5307203"/>
                    <a:pt x="5307076" y="4124833"/>
                    <a:pt x="5307076" y="2666365"/>
                  </a:cubicBezTo>
                  <a:cubicBezTo>
                    <a:pt x="5307076" y="1207897"/>
                    <a:pt x="4124833" y="25400"/>
                    <a:pt x="2666238" y="25400"/>
                  </a:cubicBezTo>
                  <a:lnTo>
                    <a:pt x="2666238" y="12700"/>
                  </a:lnTo>
                  <a:lnTo>
                    <a:pt x="2666238" y="25400"/>
                  </a:lnTo>
                  <a:cubicBezTo>
                    <a:pt x="1207770" y="25400"/>
                    <a:pt x="25400" y="1207770"/>
                    <a:pt x="25400" y="2666238"/>
                  </a:cubicBezTo>
                  <a:close/>
                </a:path>
              </a:pathLst>
            </a:custGeom>
            <a:solidFill>
              <a:srgbClr val="FFFFFF"/>
            </a:solidFill>
          </p:spPr>
        </p:sp>
      </p:grpSp>
      <p:grpSp>
        <p:nvGrpSpPr>
          <p:cNvPr id="9" name="Group 9"/>
          <p:cNvGrpSpPr/>
          <p:nvPr/>
        </p:nvGrpSpPr>
        <p:grpSpPr>
          <a:xfrm>
            <a:off x="14564297" y="1317782"/>
            <a:ext cx="823620" cy="822792"/>
            <a:chOff x="0" y="0"/>
            <a:chExt cx="795800" cy="795000"/>
          </a:xfrm>
        </p:grpSpPr>
        <p:sp>
          <p:nvSpPr>
            <p:cNvPr id="10" name="Freeform 10"/>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11" name="Freeform 11"/>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12" name="Group 12"/>
          <p:cNvGrpSpPr/>
          <p:nvPr/>
        </p:nvGrpSpPr>
        <p:grpSpPr>
          <a:xfrm>
            <a:off x="15126424" y="2140574"/>
            <a:ext cx="452469" cy="452014"/>
            <a:chOff x="0" y="0"/>
            <a:chExt cx="795800" cy="795000"/>
          </a:xfrm>
        </p:grpSpPr>
        <p:sp>
          <p:nvSpPr>
            <p:cNvPr id="13" name="Freeform 13"/>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14" name="Freeform 14"/>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sp>
        <p:nvSpPr>
          <p:cNvPr id="15" name="TextBox 15"/>
          <p:cNvSpPr txBox="1"/>
          <p:nvPr/>
        </p:nvSpPr>
        <p:spPr>
          <a:xfrm>
            <a:off x="3198204" y="802134"/>
            <a:ext cx="6094215" cy="3538916"/>
          </a:xfrm>
          <a:prstGeom prst="rect">
            <a:avLst/>
          </a:prstGeom>
        </p:spPr>
        <p:txBody>
          <a:bodyPr lIns="0" tIns="0" rIns="0" bIns="0" rtlCol="0" anchor="t">
            <a:spAutoFit/>
          </a:bodyPr>
          <a:lstStyle/>
          <a:p>
            <a:pPr algn="ctr">
              <a:lnSpc>
                <a:spcPts val="28834"/>
              </a:lnSpc>
            </a:pPr>
            <a:r>
              <a:rPr lang="en-US" sz="20596" b="1">
                <a:solidFill>
                  <a:srgbClr val="FFFFFF"/>
                </a:solidFill>
                <a:latin typeface="Cinzel Bold"/>
                <a:ea typeface="Cinzel Bold"/>
                <a:cs typeface="Cinzel Bold"/>
                <a:sym typeface="Cinzel Bold"/>
              </a:rPr>
              <a:t>FLAI</a:t>
            </a:r>
          </a:p>
        </p:txBody>
      </p:sp>
      <p:sp>
        <p:nvSpPr>
          <p:cNvPr id="16" name="Freeform 16"/>
          <p:cNvSpPr/>
          <p:nvPr/>
        </p:nvSpPr>
        <p:spPr>
          <a:xfrm>
            <a:off x="9144000" y="1028700"/>
            <a:ext cx="997837" cy="997837"/>
          </a:xfrm>
          <a:custGeom>
            <a:avLst/>
            <a:gdLst/>
            <a:ahLst/>
            <a:cxnLst/>
            <a:rect l="l" t="t" r="r" b="b"/>
            <a:pathLst>
              <a:path w="997837" h="997837">
                <a:moveTo>
                  <a:pt x="0" y="0"/>
                </a:moveTo>
                <a:lnTo>
                  <a:pt x="997837" y="0"/>
                </a:lnTo>
                <a:lnTo>
                  <a:pt x="997837" y="997837"/>
                </a:lnTo>
                <a:lnTo>
                  <a:pt x="0" y="9978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327065" y="333954"/>
            <a:ext cx="694746" cy="694746"/>
          </a:xfrm>
          <a:custGeom>
            <a:avLst/>
            <a:gdLst/>
            <a:ahLst/>
            <a:cxnLst/>
            <a:rect l="l" t="t" r="r" b="b"/>
            <a:pathLst>
              <a:path w="694746" h="694746">
                <a:moveTo>
                  <a:pt x="0" y="0"/>
                </a:moveTo>
                <a:lnTo>
                  <a:pt x="694746" y="0"/>
                </a:lnTo>
                <a:lnTo>
                  <a:pt x="694746" y="694746"/>
                </a:lnTo>
                <a:lnTo>
                  <a:pt x="0" y="6947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021811" y="8254350"/>
            <a:ext cx="882240" cy="882240"/>
          </a:xfrm>
          <a:custGeom>
            <a:avLst/>
            <a:gdLst/>
            <a:ahLst/>
            <a:cxnLst/>
            <a:rect l="l" t="t" r="r" b="b"/>
            <a:pathLst>
              <a:path w="882240" h="882240">
                <a:moveTo>
                  <a:pt x="0" y="0"/>
                </a:moveTo>
                <a:lnTo>
                  <a:pt x="882240" y="0"/>
                </a:lnTo>
                <a:lnTo>
                  <a:pt x="882240" y="882240"/>
                </a:lnTo>
                <a:lnTo>
                  <a:pt x="0" y="8822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327065" y="8862664"/>
            <a:ext cx="701635" cy="701635"/>
          </a:xfrm>
          <a:custGeom>
            <a:avLst/>
            <a:gdLst/>
            <a:ahLst/>
            <a:cxnLst/>
            <a:rect l="l" t="t" r="r" b="b"/>
            <a:pathLst>
              <a:path w="701635" h="701635">
                <a:moveTo>
                  <a:pt x="0" y="0"/>
                </a:moveTo>
                <a:lnTo>
                  <a:pt x="701635" y="0"/>
                </a:lnTo>
                <a:lnTo>
                  <a:pt x="701635" y="701635"/>
                </a:lnTo>
                <a:lnTo>
                  <a:pt x="0" y="7016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15597266" y="7640376"/>
            <a:ext cx="2690734" cy="2646624"/>
          </a:xfrm>
          <a:custGeom>
            <a:avLst/>
            <a:gdLst/>
            <a:ahLst/>
            <a:cxnLst/>
            <a:rect l="l" t="t" r="r" b="b"/>
            <a:pathLst>
              <a:path w="2690734" h="2646624">
                <a:moveTo>
                  <a:pt x="0" y="0"/>
                </a:moveTo>
                <a:lnTo>
                  <a:pt x="2690734" y="0"/>
                </a:lnTo>
                <a:lnTo>
                  <a:pt x="2690734" y="2646624"/>
                </a:lnTo>
                <a:lnTo>
                  <a:pt x="0" y="2646624"/>
                </a:lnTo>
                <a:lnTo>
                  <a:pt x="0" y="0"/>
                </a:lnTo>
                <a:close/>
              </a:path>
            </a:pathLst>
          </a:custGeom>
          <a:blipFill>
            <a:blip r:embed="rId6"/>
            <a:stretch>
              <a:fillRect/>
            </a:stretch>
          </a:blipFill>
        </p:spPr>
      </p:sp>
      <p:sp>
        <p:nvSpPr>
          <p:cNvPr id="21" name="Freeform 21"/>
          <p:cNvSpPr/>
          <p:nvPr/>
        </p:nvSpPr>
        <p:spPr>
          <a:xfrm>
            <a:off x="12827262" y="7640376"/>
            <a:ext cx="2770003" cy="2711067"/>
          </a:xfrm>
          <a:custGeom>
            <a:avLst/>
            <a:gdLst/>
            <a:ahLst/>
            <a:cxnLst/>
            <a:rect l="l" t="t" r="r" b="b"/>
            <a:pathLst>
              <a:path w="2770003" h="2711067">
                <a:moveTo>
                  <a:pt x="0" y="0"/>
                </a:moveTo>
                <a:lnTo>
                  <a:pt x="2770004" y="0"/>
                </a:lnTo>
                <a:lnTo>
                  <a:pt x="2770004" y="2711067"/>
                </a:lnTo>
                <a:lnTo>
                  <a:pt x="0" y="2711067"/>
                </a:lnTo>
                <a:lnTo>
                  <a:pt x="0" y="0"/>
                </a:lnTo>
                <a:close/>
              </a:path>
            </a:pathLst>
          </a:custGeom>
          <a:blipFill>
            <a:blip r:embed="rId7"/>
            <a:stretch>
              <a:fillRect/>
            </a:stretch>
          </a:blipFill>
        </p:spPr>
      </p:sp>
      <p:sp>
        <p:nvSpPr>
          <p:cNvPr id="22" name="TextBox 22"/>
          <p:cNvSpPr txBox="1"/>
          <p:nvPr/>
        </p:nvSpPr>
        <p:spPr>
          <a:xfrm>
            <a:off x="1904051" y="7610042"/>
            <a:ext cx="8682520" cy="2220595"/>
          </a:xfrm>
          <a:prstGeom prst="rect">
            <a:avLst/>
          </a:prstGeom>
        </p:spPr>
        <p:txBody>
          <a:bodyPr lIns="0" tIns="0" rIns="0" bIns="0" rtlCol="0" anchor="t">
            <a:spAutoFit/>
          </a:bodyPr>
          <a:lstStyle/>
          <a:p>
            <a:pPr algn="ctr">
              <a:lnSpc>
                <a:spcPts val="7139"/>
              </a:lnSpc>
            </a:pPr>
            <a:r>
              <a:rPr lang="en-US" sz="5100" b="1">
                <a:solidFill>
                  <a:srgbClr val="FFFFFF"/>
                </a:solidFill>
                <a:latin typeface="EB Garamond Semi-Bold"/>
                <a:ea typeface="EB Garamond Semi-Bold"/>
                <a:cs typeface="EB Garamond Semi-Bold"/>
                <a:sym typeface="EB Garamond Semi-Bold"/>
              </a:rPr>
              <a:t>Presented by: TengriSpace</a:t>
            </a:r>
          </a:p>
          <a:p>
            <a:pPr algn="ctr">
              <a:lnSpc>
                <a:spcPts val="5320"/>
              </a:lnSpc>
            </a:pPr>
            <a:endParaRPr lang="en-US" sz="5100" b="1">
              <a:solidFill>
                <a:srgbClr val="FFFFFF"/>
              </a:solidFill>
              <a:latin typeface="EB Garamond Semi-Bold"/>
              <a:ea typeface="EB Garamond Semi-Bold"/>
              <a:cs typeface="EB Garamond Semi-Bold"/>
              <a:sym typeface="EB Garamond Semi-Bold"/>
            </a:endParaRPr>
          </a:p>
          <a:p>
            <a:pPr algn="ctr">
              <a:lnSpc>
                <a:spcPts val="5320"/>
              </a:lnSpc>
            </a:pPr>
            <a:endParaRPr lang="en-US" sz="5100" b="1">
              <a:solidFill>
                <a:srgbClr val="FFFFFF"/>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4381268" y="-4361275"/>
            <a:ext cx="10985569" cy="19523266"/>
          </a:xfrm>
          <a:custGeom>
            <a:avLst/>
            <a:gdLst/>
            <a:ahLst/>
            <a:cxnLst/>
            <a:rect l="l" t="t" r="r" b="b"/>
            <a:pathLst>
              <a:path w="10985569" h="19523266">
                <a:moveTo>
                  <a:pt x="0" y="0"/>
                </a:moveTo>
                <a:lnTo>
                  <a:pt x="10985569" y="0"/>
                </a:lnTo>
                <a:lnTo>
                  <a:pt x="10985569" y="19523265"/>
                </a:lnTo>
                <a:lnTo>
                  <a:pt x="0" y="19523265"/>
                </a:lnTo>
                <a:lnTo>
                  <a:pt x="0" y="0"/>
                </a:lnTo>
                <a:close/>
              </a:path>
            </a:pathLst>
          </a:custGeom>
          <a:blipFill>
            <a:blip r:embed="rId2">
              <a:alphaModFix amt="47000"/>
            </a:blip>
            <a:stretch>
              <a:fillRect/>
            </a:stretch>
          </a:blipFill>
        </p:spPr>
      </p:sp>
      <p:sp>
        <p:nvSpPr>
          <p:cNvPr id="3" name="Freeform 3"/>
          <p:cNvSpPr/>
          <p:nvPr/>
        </p:nvSpPr>
        <p:spPr>
          <a:xfrm>
            <a:off x="1416349" y="208412"/>
            <a:ext cx="3518662" cy="1640576"/>
          </a:xfrm>
          <a:custGeom>
            <a:avLst/>
            <a:gdLst/>
            <a:ahLst/>
            <a:cxnLst/>
            <a:rect l="l" t="t" r="r" b="b"/>
            <a:pathLst>
              <a:path w="3518662" h="1640576">
                <a:moveTo>
                  <a:pt x="0" y="0"/>
                </a:moveTo>
                <a:lnTo>
                  <a:pt x="3518663" y="0"/>
                </a:lnTo>
                <a:lnTo>
                  <a:pt x="3518663" y="1640576"/>
                </a:lnTo>
                <a:lnTo>
                  <a:pt x="0" y="16405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9973" y="1778218"/>
            <a:ext cx="6574587" cy="8508782"/>
            <a:chOff x="0" y="0"/>
            <a:chExt cx="8766116" cy="11345043"/>
          </a:xfrm>
        </p:grpSpPr>
        <p:grpSp>
          <p:nvGrpSpPr>
            <p:cNvPr id="5" name="Group 5"/>
            <p:cNvGrpSpPr/>
            <p:nvPr/>
          </p:nvGrpSpPr>
          <p:grpSpPr>
            <a:xfrm>
              <a:off x="557239" y="690066"/>
              <a:ext cx="7540900" cy="9982070"/>
              <a:chOff x="0" y="0"/>
              <a:chExt cx="701014" cy="927949"/>
            </a:xfrm>
          </p:grpSpPr>
          <p:sp>
            <p:nvSpPr>
              <p:cNvPr id="6" name="Freeform 6"/>
              <p:cNvSpPr/>
              <p:nvPr/>
            </p:nvSpPr>
            <p:spPr>
              <a:xfrm>
                <a:off x="0" y="0"/>
                <a:ext cx="701014" cy="927949"/>
              </a:xfrm>
              <a:custGeom>
                <a:avLst/>
                <a:gdLst/>
                <a:ahLst/>
                <a:cxnLst/>
                <a:rect l="l" t="t" r="r" b="b"/>
                <a:pathLst>
                  <a:path w="701014" h="927949">
                    <a:moveTo>
                      <a:pt x="0" y="0"/>
                    </a:moveTo>
                    <a:lnTo>
                      <a:pt x="701014" y="0"/>
                    </a:lnTo>
                    <a:lnTo>
                      <a:pt x="701014" y="927949"/>
                    </a:lnTo>
                    <a:lnTo>
                      <a:pt x="0" y="927949"/>
                    </a:lnTo>
                    <a:close/>
                  </a:path>
                </a:pathLst>
              </a:custGeom>
              <a:blipFill>
                <a:blip r:embed="rId5"/>
                <a:stretch>
                  <a:fillRect l="-37586" r="-37586"/>
                </a:stretch>
              </a:blipFill>
            </p:spPr>
          </p:sp>
        </p:grpSp>
        <p:grpSp>
          <p:nvGrpSpPr>
            <p:cNvPr id="7" name="Group 7"/>
            <p:cNvGrpSpPr/>
            <p:nvPr/>
          </p:nvGrpSpPr>
          <p:grpSpPr>
            <a:xfrm>
              <a:off x="0" y="631608"/>
              <a:ext cx="926328" cy="925397"/>
              <a:chOff x="0" y="0"/>
              <a:chExt cx="795800" cy="795000"/>
            </a:xfrm>
          </p:grpSpPr>
          <p:sp>
            <p:nvSpPr>
              <p:cNvPr id="8" name="Freeform 8"/>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9" name="Freeform 9"/>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10" name="Group 10"/>
            <p:cNvGrpSpPr/>
            <p:nvPr/>
          </p:nvGrpSpPr>
          <p:grpSpPr>
            <a:xfrm>
              <a:off x="7399143" y="10412745"/>
              <a:ext cx="933237" cy="932298"/>
              <a:chOff x="0" y="0"/>
              <a:chExt cx="795800" cy="795000"/>
            </a:xfrm>
          </p:grpSpPr>
          <p:sp>
            <p:nvSpPr>
              <p:cNvPr id="11" name="Freeform 11"/>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12" name="Freeform 12"/>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13" name="Group 13"/>
            <p:cNvGrpSpPr/>
            <p:nvPr/>
          </p:nvGrpSpPr>
          <p:grpSpPr>
            <a:xfrm>
              <a:off x="8173516" y="10103505"/>
              <a:ext cx="592600" cy="592004"/>
              <a:chOff x="0" y="0"/>
              <a:chExt cx="795800" cy="795000"/>
            </a:xfrm>
          </p:grpSpPr>
          <p:sp>
            <p:nvSpPr>
              <p:cNvPr id="14" name="Freeform 14"/>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15" name="Freeform 15"/>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16" name="Group 16"/>
            <p:cNvGrpSpPr/>
            <p:nvPr/>
          </p:nvGrpSpPr>
          <p:grpSpPr>
            <a:xfrm>
              <a:off x="557239" y="0"/>
              <a:ext cx="738179" cy="737436"/>
              <a:chOff x="0" y="0"/>
              <a:chExt cx="795800" cy="795000"/>
            </a:xfrm>
          </p:grpSpPr>
          <p:sp>
            <p:nvSpPr>
              <p:cNvPr id="17" name="Freeform 17"/>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18" name="Freeform 18"/>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grpSp>
        <p:nvGrpSpPr>
          <p:cNvPr id="19" name="Group 19"/>
          <p:cNvGrpSpPr/>
          <p:nvPr/>
        </p:nvGrpSpPr>
        <p:grpSpPr>
          <a:xfrm>
            <a:off x="6318848" y="2985262"/>
            <a:ext cx="285712" cy="285425"/>
            <a:chOff x="0" y="0"/>
            <a:chExt cx="795800" cy="795000"/>
          </a:xfrm>
        </p:grpSpPr>
        <p:sp>
          <p:nvSpPr>
            <p:cNvPr id="20" name="Freeform 20"/>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21" name="Freeform 21"/>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sp>
        <p:nvSpPr>
          <p:cNvPr id="22" name="TextBox 22"/>
          <p:cNvSpPr txBox="1"/>
          <p:nvPr/>
        </p:nvSpPr>
        <p:spPr>
          <a:xfrm>
            <a:off x="7064343" y="7857600"/>
            <a:ext cx="10881082" cy="1934845"/>
          </a:xfrm>
          <a:prstGeom prst="rect">
            <a:avLst/>
          </a:prstGeom>
        </p:spPr>
        <p:txBody>
          <a:bodyPr lIns="0" tIns="0" rIns="0" bIns="0" rtlCol="0" anchor="t">
            <a:spAutoFit/>
          </a:bodyPr>
          <a:lstStyle/>
          <a:p>
            <a:pPr algn="just">
              <a:lnSpc>
                <a:spcPts val="3080"/>
              </a:lnSpc>
            </a:pPr>
            <a:r>
              <a:rPr lang="en-US" sz="2200">
                <a:solidFill>
                  <a:srgbClr val="FFFFFF"/>
                </a:solidFill>
                <a:latin typeface="Cinzel"/>
                <a:ea typeface="Cinzel"/>
                <a:cs typeface="Cinzel"/>
                <a:sym typeface="Cinzel"/>
              </a:rPr>
              <a:t>In spring 2024–2025, rapid snowmelt and heavy rains caused rivers to overflow across northern and eastern Kazakhstan, flooding thousands of homes in Petropavl, Astana, and Almaty. In April alone, rainfall was 2–4 times above normal, and temperatures rose by 3–8°C, forcing the evacuation of hundreds of thousands of people.</a:t>
            </a:r>
          </a:p>
        </p:txBody>
      </p:sp>
      <p:sp>
        <p:nvSpPr>
          <p:cNvPr id="23" name="TextBox 23"/>
          <p:cNvSpPr txBox="1"/>
          <p:nvPr/>
        </p:nvSpPr>
        <p:spPr>
          <a:xfrm>
            <a:off x="7362480" y="103876"/>
            <a:ext cx="2834878" cy="910590"/>
          </a:xfrm>
          <a:prstGeom prst="rect">
            <a:avLst/>
          </a:prstGeom>
        </p:spPr>
        <p:txBody>
          <a:bodyPr lIns="0" tIns="0" rIns="0" bIns="0" rtlCol="0" anchor="t">
            <a:spAutoFit/>
          </a:bodyPr>
          <a:lstStyle/>
          <a:p>
            <a:pPr algn="ctr">
              <a:lnSpc>
                <a:spcPts val="7559"/>
              </a:lnSpc>
            </a:pPr>
            <a:r>
              <a:rPr lang="en-US" sz="5399" b="1">
                <a:solidFill>
                  <a:srgbClr val="FFFFFF"/>
                </a:solidFill>
                <a:latin typeface="EB Garamond Semi-Bold"/>
                <a:ea typeface="EB Garamond Semi-Bold"/>
                <a:cs typeface="EB Garamond Semi-Bold"/>
                <a:sym typeface="EB Garamond Semi-Bold"/>
              </a:rPr>
              <a:t>Statistics: </a:t>
            </a:r>
          </a:p>
        </p:txBody>
      </p:sp>
      <p:sp>
        <p:nvSpPr>
          <p:cNvPr id="24" name="TextBox 24"/>
          <p:cNvSpPr txBox="1"/>
          <p:nvPr/>
        </p:nvSpPr>
        <p:spPr>
          <a:xfrm>
            <a:off x="7885283" y="5539008"/>
            <a:ext cx="9525" cy="580390"/>
          </a:xfrm>
          <a:prstGeom prst="rect">
            <a:avLst/>
          </a:prstGeom>
        </p:spPr>
        <p:txBody>
          <a:bodyPr lIns="0" tIns="0" rIns="0" bIns="0" rtlCol="0" anchor="t">
            <a:spAutoFit/>
          </a:bodyPr>
          <a:lstStyle/>
          <a:p>
            <a:pPr algn="ctr">
              <a:lnSpc>
                <a:spcPts val="4759"/>
              </a:lnSpc>
            </a:pPr>
            <a:endParaRPr/>
          </a:p>
        </p:txBody>
      </p:sp>
      <p:sp>
        <p:nvSpPr>
          <p:cNvPr id="25" name="TextBox 25"/>
          <p:cNvSpPr txBox="1"/>
          <p:nvPr/>
        </p:nvSpPr>
        <p:spPr>
          <a:xfrm>
            <a:off x="9570061" y="1281166"/>
            <a:ext cx="5157918" cy="755016"/>
          </a:xfrm>
          <a:prstGeom prst="rect">
            <a:avLst/>
          </a:prstGeom>
        </p:spPr>
        <p:txBody>
          <a:bodyPr lIns="0" tIns="0" rIns="0" bIns="0" rtlCol="0" anchor="t">
            <a:spAutoFit/>
          </a:bodyPr>
          <a:lstStyle/>
          <a:p>
            <a:pPr algn="ctr">
              <a:lnSpc>
                <a:spcPts val="6159"/>
              </a:lnSpc>
            </a:pPr>
            <a:r>
              <a:rPr lang="en-US" sz="4399" b="1">
                <a:solidFill>
                  <a:srgbClr val="FFFFFF"/>
                </a:solidFill>
                <a:latin typeface="Cinzel Bold"/>
                <a:ea typeface="Cinzel Bold"/>
                <a:cs typeface="Cinzel Bold"/>
                <a:sym typeface="Cinzel Bold"/>
              </a:rPr>
              <a:t>~300000</a:t>
            </a:r>
          </a:p>
        </p:txBody>
      </p:sp>
      <p:sp>
        <p:nvSpPr>
          <p:cNvPr id="26" name="TextBox 26"/>
          <p:cNvSpPr txBox="1"/>
          <p:nvPr/>
        </p:nvSpPr>
        <p:spPr>
          <a:xfrm>
            <a:off x="7064343" y="2217156"/>
            <a:ext cx="10881082" cy="763270"/>
          </a:xfrm>
          <a:prstGeom prst="rect">
            <a:avLst/>
          </a:prstGeom>
        </p:spPr>
        <p:txBody>
          <a:bodyPr lIns="0" tIns="0" rIns="0" bIns="0" rtlCol="0" anchor="t">
            <a:spAutoFit/>
          </a:bodyPr>
          <a:lstStyle/>
          <a:p>
            <a:pPr algn="just">
              <a:lnSpc>
                <a:spcPts val="3080"/>
              </a:lnSpc>
            </a:pPr>
            <a:r>
              <a:rPr lang="en-US" sz="2200">
                <a:solidFill>
                  <a:srgbClr val="FFFFFF"/>
                </a:solidFill>
                <a:latin typeface="Cinzel"/>
                <a:ea typeface="Cinzel"/>
                <a:cs typeface="Cinzel"/>
                <a:sym typeface="Cinzel"/>
              </a:rPr>
              <a:t>people were affected by the 2024 floods, the worst in 80 years, with 119,000 evacuated across 10 regions.</a:t>
            </a:r>
          </a:p>
        </p:txBody>
      </p:sp>
      <p:sp>
        <p:nvSpPr>
          <p:cNvPr id="27" name="TextBox 27"/>
          <p:cNvSpPr txBox="1"/>
          <p:nvPr/>
        </p:nvSpPr>
        <p:spPr>
          <a:xfrm>
            <a:off x="9953167" y="3101278"/>
            <a:ext cx="5132510" cy="755016"/>
          </a:xfrm>
          <a:prstGeom prst="rect">
            <a:avLst/>
          </a:prstGeom>
        </p:spPr>
        <p:txBody>
          <a:bodyPr lIns="0" tIns="0" rIns="0" bIns="0" rtlCol="0" anchor="t">
            <a:spAutoFit/>
          </a:bodyPr>
          <a:lstStyle/>
          <a:p>
            <a:pPr algn="ctr">
              <a:lnSpc>
                <a:spcPts val="6159"/>
              </a:lnSpc>
            </a:pPr>
            <a:r>
              <a:rPr lang="en-US" sz="4399" b="1">
                <a:solidFill>
                  <a:srgbClr val="FFFFFF"/>
                </a:solidFill>
                <a:latin typeface="Cinzel Bold"/>
                <a:ea typeface="Cinzel Bold"/>
                <a:cs typeface="Cinzel Bold"/>
                <a:sym typeface="Cinzel Bold"/>
              </a:rPr>
              <a:t>200 billion KZT</a:t>
            </a:r>
          </a:p>
        </p:txBody>
      </p:sp>
      <p:sp>
        <p:nvSpPr>
          <p:cNvPr id="28" name="TextBox 28"/>
          <p:cNvSpPr txBox="1"/>
          <p:nvPr/>
        </p:nvSpPr>
        <p:spPr>
          <a:xfrm>
            <a:off x="7093419" y="4094419"/>
            <a:ext cx="10852006" cy="763269"/>
          </a:xfrm>
          <a:prstGeom prst="rect">
            <a:avLst/>
          </a:prstGeom>
        </p:spPr>
        <p:txBody>
          <a:bodyPr lIns="0" tIns="0" rIns="0" bIns="0" rtlCol="0" anchor="t">
            <a:spAutoFit/>
          </a:bodyPr>
          <a:lstStyle/>
          <a:p>
            <a:pPr algn="just">
              <a:lnSpc>
                <a:spcPts val="3080"/>
              </a:lnSpc>
            </a:pPr>
            <a:r>
              <a:rPr lang="en-US" sz="2200">
                <a:solidFill>
                  <a:srgbClr val="FFFFFF"/>
                </a:solidFill>
                <a:latin typeface="Cinzel"/>
                <a:ea typeface="Cinzel"/>
                <a:cs typeface="Cinzel"/>
                <a:sym typeface="Cinzel"/>
              </a:rPr>
              <a:t>is lost annually due to floods, seven times higher than from other natural disasters.</a:t>
            </a:r>
          </a:p>
        </p:txBody>
      </p:sp>
      <p:sp>
        <p:nvSpPr>
          <p:cNvPr id="29" name="TextBox 29"/>
          <p:cNvSpPr txBox="1"/>
          <p:nvPr/>
        </p:nvSpPr>
        <p:spPr>
          <a:xfrm>
            <a:off x="10508811" y="4771963"/>
            <a:ext cx="3280418" cy="755015"/>
          </a:xfrm>
          <a:prstGeom prst="rect">
            <a:avLst/>
          </a:prstGeom>
        </p:spPr>
        <p:txBody>
          <a:bodyPr lIns="0" tIns="0" rIns="0" bIns="0" rtlCol="0" anchor="t">
            <a:spAutoFit/>
          </a:bodyPr>
          <a:lstStyle/>
          <a:p>
            <a:pPr algn="ctr">
              <a:lnSpc>
                <a:spcPts val="6160"/>
              </a:lnSpc>
              <a:spcBef>
                <a:spcPct val="0"/>
              </a:spcBef>
            </a:pPr>
            <a:r>
              <a:rPr lang="en-US" sz="4400" b="1">
                <a:solidFill>
                  <a:srgbClr val="FFFFFF"/>
                </a:solidFill>
                <a:latin typeface="Cinzel Bold"/>
                <a:ea typeface="Cinzel Bold"/>
                <a:cs typeface="Cinzel Bold"/>
                <a:sym typeface="Cinzel Bold"/>
              </a:rPr>
              <a:t>2-4 TIMES </a:t>
            </a:r>
          </a:p>
        </p:txBody>
      </p:sp>
      <p:sp>
        <p:nvSpPr>
          <p:cNvPr id="30" name="TextBox 30"/>
          <p:cNvSpPr txBox="1"/>
          <p:nvPr/>
        </p:nvSpPr>
        <p:spPr>
          <a:xfrm>
            <a:off x="7093419" y="5760941"/>
            <a:ext cx="10852006" cy="763270"/>
          </a:xfrm>
          <a:prstGeom prst="rect">
            <a:avLst/>
          </a:prstGeom>
        </p:spPr>
        <p:txBody>
          <a:bodyPr lIns="0" tIns="0" rIns="0" bIns="0" rtlCol="0" anchor="t">
            <a:spAutoFit/>
          </a:bodyPr>
          <a:lstStyle/>
          <a:p>
            <a:pPr algn="just">
              <a:lnSpc>
                <a:spcPts val="3080"/>
              </a:lnSpc>
            </a:pPr>
            <a:r>
              <a:rPr lang="en-US" sz="2200">
                <a:solidFill>
                  <a:srgbClr val="FFFFFF"/>
                </a:solidFill>
                <a:latin typeface="Cinzel"/>
                <a:ea typeface="Cinzel"/>
                <a:cs typeface="Cinzel"/>
                <a:sym typeface="Cinzel"/>
              </a:rPr>
              <a:t>above normal rainfall in 2025 triggered another wave of floods, forcing evacuation of people and livestock in northern regions.</a:t>
            </a:r>
          </a:p>
        </p:txBody>
      </p:sp>
      <p:sp>
        <p:nvSpPr>
          <p:cNvPr id="31" name="TextBox 31"/>
          <p:cNvSpPr txBox="1"/>
          <p:nvPr/>
        </p:nvSpPr>
        <p:spPr>
          <a:xfrm>
            <a:off x="7445883" y="6708885"/>
            <a:ext cx="2916598" cy="910590"/>
          </a:xfrm>
          <a:prstGeom prst="rect">
            <a:avLst/>
          </a:prstGeom>
        </p:spPr>
        <p:txBody>
          <a:bodyPr lIns="0" tIns="0" rIns="0" bIns="0" rtlCol="0" anchor="t">
            <a:spAutoFit/>
          </a:bodyPr>
          <a:lstStyle/>
          <a:p>
            <a:pPr algn="ctr">
              <a:lnSpc>
                <a:spcPts val="7559"/>
              </a:lnSpc>
            </a:pPr>
            <a:r>
              <a:rPr lang="en-US" sz="5400" b="1">
                <a:solidFill>
                  <a:srgbClr val="FFFFFF"/>
                </a:solidFill>
                <a:latin typeface="EB Garamond Semi-Bold"/>
                <a:ea typeface="EB Garamond Semi-Bold"/>
                <a:cs typeface="EB Garamond Semi-Bold"/>
                <a:sym typeface="EB Garamond Semi-Bold"/>
              </a:rPr>
              <a:t>Relevance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3836552" y="-4937763"/>
            <a:ext cx="11049656" cy="19637160"/>
          </a:xfrm>
          <a:custGeom>
            <a:avLst/>
            <a:gdLst/>
            <a:ahLst/>
            <a:cxnLst/>
            <a:rect l="l" t="t" r="r" b="b"/>
            <a:pathLst>
              <a:path w="11049656" h="19637160">
                <a:moveTo>
                  <a:pt x="0" y="0"/>
                </a:moveTo>
                <a:lnTo>
                  <a:pt x="11049656" y="0"/>
                </a:lnTo>
                <a:lnTo>
                  <a:pt x="11049656" y="19637160"/>
                </a:lnTo>
                <a:lnTo>
                  <a:pt x="0" y="19637160"/>
                </a:lnTo>
                <a:lnTo>
                  <a:pt x="0" y="0"/>
                </a:lnTo>
                <a:close/>
              </a:path>
            </a:pathLst>
          </a:custGeom>
          <a:blipFill>
            <a:blip r:embed="rId2">
              <a:alphaModFix amt="46000"/>
            </a:blip>
            <a:stretch>
              <a:fillRect/>
            </a:stretch>
          </a:blipFill>
        </p:spPr>
      </p:sp>
      <p:grpSp>
        <p:nvGrpSpPr>
          <p:cNvPr id="3" name="Group 3"/>
          <p:cNvGrpSpPr/>
          <p:nvPr/>
        </p:nvGrpSpPr>
        <p:grpSpPr>
          <a:xfrm>
            <a:off x="13037274" y="2446047"/>
            <a:ext cx="5250726" cy="3086100"/>
            <a:chOff x="0" y="0"/>
            <a:chExt cx="1382907" cy="812800"/>
          </a:xfrm>
        </p:grpSpPr>
        <p:sp>
          <p:nvSpPr>
            <p:cNvPr id="4" name="Freeform 4"/>
            <p:cNvSpPr/>
            <p:nvPr/>
          </p:nvSpPr>
          <p:spPr>
            <a:xfrm>
              <a:off x="0" y="0"/>
              <a:ext cx="1382907" cy="812800"/>
            </a:xfrm>
            <a:custGeom>
              <a:avLst/>
              <a:gdLst/>
              <a:ahLst/>
              <a:cxnLst/>
              <a:rect l="l" t="t" r="r" b="b"/>
              <a:pathLst>
                <a:path w="1382907" h="812800">
                  <a:moveTo>
                    <a:pt x="0" y="0"/>
                  </a:moveTo>
                  <a:lnTo>
                    <a:pt x="1382907" y="0"/>
                  </a:lnTo>
                  <a:lnTo>
                    <a:pt x="1382907" y="812800"/>
                  </a:lnTo>
                  <a:lnTo>
                    <a:pt x="0" y="812800"/>
                  </a:lnTo>
                  <a:close/>
                </a:path>
              </a:pathLst>
            </a:custGeom>
            <a:solidFill>
              <a:srgbClr val="ACCDE6"/>
            </a:solidFill>
          </p:spPr>
        </p:sp>
        <p:sp>
          <p:nvSpPr>
            <p:cNvPr id="5" name="TextBox 5"/>
            <p:cNvSpPr txBox="1"/>
            <p:nvPr/>
          </p:nvSpPr>
          <p:spPr>
            <a:xfrm>
              <a:off x="0" y="-47625"/>
              <a:ext cx="1382907" cy="860425"/>
            </a:xfrm>
            <a:prstGeom prst="rect">
              <a:avLst/>
            </a:prstGeom>
          </p:spPr>
          <p:txBody>
            <a:bodyPr lIns="50800" tIns="50800" rIns="50800" bIns="50800" rtlCol="0" anchor="ctr"/>
            <a:lstStyle/>
            <a:p>
              <a:pPr algn="ctr">
                <a:lnSpc>
                  <a:spcPts val="3640"/>
                </a:lnSpc>
              </a:pPr>
              <a:endParaRPr/>
            </a:p>
          </p:txBody>
        </p:sp>
      </p:grpSp>
      <p:grpSp>
        <p:nvGrpSpPr>
          <p:cNvPr id="6" name="Group 6"/>
          <p:cNvGrpSpPr/>
          <p:nvPr/>
        </p:nvGrpSpPr>
        <p:grpSpPr>
          <a:xfrm>
            <a:off x="-43545" y="0"/>
            <a:ext cx="18375089" cy="5902838"/>
            <a:chOff x="0" y="0"/>
            <a:chExt cx="6342126" cy="2037353"/>
          </a:xfrm>
        </p:grpSpPr>
        <p:sp>
          <p:nvSpPr>
            <p:cNvPr id="7" name="Freeform 7"/>
            <p:cNvSpPr/>
            <p:nvPr/>
          </p:nvSpPr>
          <p:spPr>
            <a:xfrm>
              <a:off x="-254508" y="-157988"/>
              <a:ext cx="6648958" cy="2195341"/>
            </a:xfrm>
            <a:custGeom>
              <a:avLst/>
              <a:gdLst/>
              <a:ahLst/>
              <a:cxnLst/>
              <a:rect l="l" t="t" r="r" b="b"/>
              <a:pathLst>
                <a:path w="6648958" h="2195341">
                  <a:moveTo>
                    <a:pt x="6582029" y="1818129"/>
                  </a:moveTo>
                  <a:cubicBezTo>
                    <a:pt x="6482842" y="1807238"/>
                    <a:pt x="6436614" y="1845248"/>
                    <a:pt x="6269482" y="1847917"/>
                  </a:cubicBezTo>
                  <a:cubicBezTo>
                    <a:pt x="6189345" y="1795600"/>
                    <a:pt x="6223508" y="1842578"/>
                    <a:pt x="6038088" y="1826990"/>
                  </a:cubicBezTo>
                  <a:cubicBezTo>
                    <a:pt x="6025896" y="1841724"/>
                    <a:pt x="6022721" y="1824108"/>
                    <a:pt x="6022594" y="1819944"/>
                  </a:cubicBezTo>
                  <a:cubicBezTo>
                    <a:pt x="6015355" y="1814178"/>
                    <a:pt x="5990590" y="1836493"/>
                    <a:pt x="6016117" y="1825816"/>
                  </a:cubicBezTo>
                  <a:cubicBezTo>
                    <a:pt x="6055233" y="1864786"/>
                    <a:pt x="5834761" y="1794639"/>
                    <a:pt x="5753862" y="1810868"/>
                  </a:cubicBezTo>
                  <a:cubicBezTo>
                    <a:pt x="5599811" y="1817702"/>
                    <a:pt x="5429631" y="1826563"/>
                    <a:pt x="5308854" y="1884432"/>
                  </a:cubicBezTo>
                  <a:cubicBezTo>
                    <a:pt x="5274056" y="1873968"/>
                    <a:pt x="5309235" y="1883684"/>
                    <a:pt x="5206238" y="1905679"/>
                  </a:cubicBezTo>
                  <a:cubicBezTo>
                    <a:pt x="5179568" y="1925324"/>
                    <a:pt x="5132197" y="1888382"/>
                    <a:pt x="5089525" y="1932478"/>
                  </a:cubicBezTo>
                  <a:cubicBezTo>
                    <a:pt x="5106543" y="1980310"/>
                    <a:pt x="4993386" y="1955646"/>
                    <a:pt x="4903470" y="2049069"/>
                  </a:cubicBezTo>
                  <a:cubicBezTo>
                    <a:pt x="4873371" y="2030918"/>
                    <a:pt x="4799457" y="2099997"/>
                    <a:pt x="4490847" y="2094231"/>
                  </a:cubicBezTo>
                  <a:cubicBezTo>
                    <a:pt x="4460367" y="2139501"/>
                    <a:pt x="4486275" y="2067326"/>
                    <a:pt x="4458462" y="2078750"/>
                  </a:cubicBezTo>
                  <a:cubicBezTo>
                    <a:pt x="4380484" y="2085156"/>
                    <a:pt x="4337050" y="2126048"/>
                    <a:pt x="4294759" y="2106403"/>
                  </a:cubicBezTo>
                  <a:cubicBezTo>
                    <a:pt x="4220972" y="2117934"/>
                    <a:pt x="4102354" y="2057076"/>
                    <a:pt x="4019804" y="2057930"/>
                  </a:cubicBezTo>
                  <a:cubicBezTo>
                    <a:pt x="3896741" y="2020775"/>
                    <a:pt x="3824732" y="2098289"/>
                    <a:pt x="3669919" y="2128077"/>
                  </a:cubicBezTo>
                  <a:cubicBezTo>
                    <a:pt x="3325114" y="2078323"/>
                    <a:pt x="3276092" y="2157331"/>
                    <a:pt x="2869565" y="2195341"/>
                  </a:cubicBezTo>
                  <a:cubicBezTo>
                    <a:pt x="2740914" y="2190750"/>
                    <a:pt x="2640838" y="2110353"/>
                    <a:pt x="2485263" y="2102773"/>
                  </a:cubicBezTo>
                  <a:cubicBezTo>
                    <a:pt x="2465197" y="2080138"/>
                    <a:pt x="2386965" y="2121244"/>
                    <a:pt x="2360549" y="2095940"/>
                  </a:cubicBezTo>
                  <a:cubicBezTo>
                    <a:pt x="2341245" y="2059532"/>
                    <a:pt x="2316226" y="2088466"/>
                    <a:pt x="2310384" y="2085263"/>
                  </a:cubicBezTo>
                  <a:cubicBezTo>
                    <a:pt x="2278507" y="2060279"/>
                    <a:pt x="2261743" y="2074052"/>
                    <a:pt x="2207260" y="2058678"/>
                  </a:cubicBezTo>
                  <a:cubicBezTo>
                    <a:pt x="2108200" y="2039673"/>
                    <a:pt x="2043684" y="2041488"/>
                    <a:pt x="1981073" y="1976039"/>
                  </a:cubicBezTo>
                  <a:cubicBezTo>
                    <a:pt x="1951482" y="1987890"/>
                    <a:pt x="1812671" y="1968565"/>
                    <a:pt x="1761236" y="1929061"/>
                  </a:cubicBezTo>
                  <a:cubicBezTo>
                    <a:pt x="1751965" y="1911551"/>
                    <a:pt x="1708912" y="1967498"/>
                    <a:pt x="1717802" y="1919131"/>
                  </a:cubicBezTo>
                  <a:cubicBezTo>
                    <a:pt x="1687322" y="1919879"/>
                    <a:pt x="1673733" y="1929061"/>
                    <a:pt x="1665224" y="1904611"/>
                  </a:cubicBezTo>
                  <a:cubicBezTo>
                    <a:pt x="1642364" y="1895002"/>
                    <a:pt x="1612646" y="1887742"/>
                    <a:pt x="1589786" y="1907173"/>
                  </a:cubicBezTo>
                  <a:cubicBezTo>
                    <a:pt x="1566418" y="1910270"/>
                    <a:pt x="1593723" y="1871086"/>
                    <a:pt x="1546352" y="1896390"/>
                  </a:cubicBezTo>
                  <a:cubicBezTo>
                    <a:pt x="1492250" y="1812470"/>
                    <a:pt x="1391031" y="1877171"/>
                    <a:pt x="1306957" y="1827524"/>
                  </a:cubicBezTo>
                  <a:cubicBezTo>
                    <a:pt x="1162431" y="1828912"/>
                    <a:pt x="948055" y="1851120"/>
                    <a:pt x="783336" y="1867989"/>
                  </a:cubicBezTo>
                  <a:cubicBezTo>
                    <a:pt x="678688" y="1809801"/>
                    <a:pt x="495427" y="1778517"/>
                    <a:pt x="357505" y="1799124"/>
                  </a:cubicBezTo>
                  <a:cubicBezTo>
                    <a:pt x="202184" y="1723639"/>
                    <a:pt x="273939" y="2068607"/>
                    <a:pt x="255143" y="236463"/>
                  </a:cubicBezTo>
                  <a:cubicBezTo>
                    <a:pt x="318135" y="135382"/>
                    <a:pt x="0" y="165142"/>
                    <a:pt x="1072388" y="161938"/>
                  </a:cubicBezTo>
                  <a:cubicBezTo>
                    <a:pt x="2517648" y="157226"/>
                    <a:pt x="4107434" y="170800"/>
                    <a:pt x="5670550" y="157988"/>
                  </a:cubicBezTo>
                  <a:cubicBezTo>
                    <a:pt x="5961634" y="164821"/>
                    <a:pt x="6219571" y="163113"/>
                    <a:pt x="6489827" y="158842"/>
                  </a:cubicBezTo>
                  <a:cubicBezTo>
                    <a:pt x="6648958" y="185534"/>
                    <a:pt x="6560566" y="0"/>
                    <a:pt x="6596507" y="925012"/>
                  </a:cubicBezTo>
                  <a:cubicBezTo>
                    <a:pt x="6573266" y="1230155"/>
                    <a:pt x="6597904" y="1540851"/>
                    <a:pt x="6582029" y="1818129"/>
                  </a:cubicBezTo>
                  <a:close/>
                </a:path>
              </a:pathLst>
            </a:custGeom>
            <a:blipFill>
              <a:blip r:embed="rId3"/>
              <a:stretch>
                <a:fillRect t="-91619" b="-15835"/>
              </a:stretch>
            </a:blipFill>
          </p:spPr>
        </p:sp>
      </p:grpSp>
      <p:sp>
        <p:nvSpPr>
          <p:cNvPr id="8" name="Freeform 8"/>
          <p:cNvSpPr/>
          <p:nvPr/>
        </p:nvSpPr>
        <p:spPr>
          <a:xfrm flipH="1">
            <a:off x="14794793" y="5025708"/>
            <a:ext cx="215044" cy="376444"/>
          </a:xfrm>
          <a:custGeom>
            <a:avLst/>
            <a:gdLst/>
            <a:ahLst/>
            <a:cxnLst/>
            <a:rect l="l" t="t" r="r" b="b"/>
            <a:pathLst>
              <a:path w="215044" h="376444">
                <a:moveTo>
                  <a:pt x="215044" y="0"/>
                </a:moveTo>
                <a:lnTo>
                  <a:pt x="0" y="0"/>
                </a:lnTo>
                <a:lnTo>
                  <a:pt x="0" y="376444"/>
                </a:lnTo>
                <a:lnTo>
                  <a:pt x="215044" y="376444"/>
                </a:lnTo>
                <a:lnTo>
                  <a:pt x="21504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AutoShape 9"/>
          <p:cNvSpPr/>
          <p:nvPr/>
        </p:nvSpPr>
        <p:spPr>
          <a:xfrm>
            <a:off x="5243188" y="2551588"/>
            <a:ext cx="456837" cy="164605"/>
          </a:xfrm>
          <a:prstGeom prst="line">
            <a:avLst/>
          </a:prstGeom>
          <a:ln w="28575" cap="flat">
            <a:solidFill>
              <a:srgbClr val="FFFFFF"/>
            </a:solidFill>
            <a:prstDash val="solid"/>
            <a:headEnd type="none" w="sm" len="sm"/>
            <a:tailEnd type="none" w="sm" len="sm"/>
          </a:ln>
        </p:spPr>
      </p:sp>
      <p:sp>
        <p:nvSpPr>
          <p:cNvPr id="10" name="AutoShape 10"/>
          <p:cNvSpPr/>
          <p:nvPr/>
        </p:nvSpPr>
        <p:spPr>
          <a:xfrm flipV="1">
            <a:off x="5238750" y="2106088"/>
            <a:ext cx="277848" cy="143101"/>
          </a:xfrm>
          <a:prstGeom prst="line">
            <a:avLst/>
          </a:prstGeom>
          <a:ln w="28575" cap="flat">
            <a:solidFill>
              <a:srgbClr val="FFFFFF"/>
            </a:solidFill>
            <a:prstDash val="solid"/>
            <a:headEnd type="none" w="sm" len="sm"/>
            <a:tailEnd type="none" w="sm" len="sm"/>
          </a:ln>
        </p:spPr>
      </p:sp>
      <p:sp>
        <p:nvSpPr>
          <p:cNvPr id="11" name="AutoShape 11"/>
          <p:cNvSpPr/>
          <p:nvPr/>
        </p:nvSpPr>
        <p:spPr>
          <a:xfrm>
            <a:off x="3555145" y="4252919"/>
            <a:ext cx="315949" cy="12383"/>
          </a:xfrm>
          <a:prstGeom prst="line">
            <a:avLst/>
          </a:prstGeom>
          <a:ln w="28575" cap="flat">
            <a:solidFill>
              <a:srgbClr val="FFFFFF"/>
            </a:solidFill>
            <a:prstDash val="solid"/>
            <a:headEnd type="none" w="sm" len="sm"/>
            <a:tailEnd type="none" w="sm" len="sm"/>
          </a:ln>
        </p:spPr>
      </p:sp>
      <p:sp>
        <p:nvSpPr>
          <p:cNvPr id="12" name="TextBox 12"/>
          <p:cNvSpPr txBox="1"/>
          <p:nvPr/>
        </p:nvSpPr>
        <p:spPr>
          <a:xfrm>
            <a:off x="15078432" y="4880817"/>
            <a:ext cx="2523768" cy="521335"/>
          </a:xfrm>
          <a:prstGeom prst="rect">
            <a:avLst/>
          </a:prstGeom>
        </p:spPr>
        <p:txBody>
          <a:bodyPr wrap="square" lIns="0" tIns="0" rIns="0" bIns="0" rtlCol="0" anchor="t">
            <a:spAutoFit/>
          </a:bodyPr>
          <a:lstStyle/>
          <a:p>
            <a:pPr algn="ctr">
              <a:lnSpc>
                <a:spcPts val="4340"/>
              </a:lnSpc>
            </a:pPr>
            <a:r>
              <a:rPr lang="en-US" sz="3100" u="sng" dirty="0">
                <a:solidFill>
                  <a:srgbClr val="000000"/>
                </a:solidFill>
                <a:latin typeface="EB Garamond"/>
                <a:ea typeface="EB Garamond"/>
                <a:cs typeface="EB Garamond"/>
                <a:sym typeface="EB Garamond"/>
                <a:hlinkClick r:id="rId6" tooltip="https://earthobservatory.nasa.gov/images/154265/spring-flooding-in-kazakhstan"/>
              </a:rPr>
              <a:t>April 25, 2025</a:t>
            </a:r>
          </a:p>
        </p:txBody>
      </p:sp>
      <p:sp>
        <p:nvSpPr>
          <p:cNvPr id="13" name="TextBox 13"/>
          <p:cNvSpPr txBox="1"/>
          <p:nvPr/>
        </p:nvSpPr>
        <p:spPr>
          <a:xfrm>
            <a:off x="2835905" y="5655971"/>
            <a:ext cx="2864120" cy="778510"/>
          </a:xfrm>
          <a:prstGeom prst="rect">
            <a:avLst/>
          </a:prstGeom>
        </p:spPr>
        <p:txBody>
          <a:bodyPr wrap="square" lIns="0" tIns="0" rIns="0" bIns="0" rtlCol="0" anchor="t">
            <a:spAutoFit/>
          </a:bodyPr>
          <a:lstStyle/>
          <a:p>
            <a:pPr algn="ctr">
              <a:lnSpc>
                <a:spcPts val="6439"/>
              </a:lnSpc>
            </a:pPr>
            <a:r>
              <a:rPr lang="en-US" sz="4599" b="1" dirty="0">
                <a:solidFill>
                  <a:srgbClr val="FFFFFF"/>
                </a:solidFill>
                <a:latin typeface="EB Garamond Semi-Bold"/>
                <a:ea typeface="EB Garamond Semi-Bold"/>
                <a:cs typeface="EB Garamond Semi-Bold"/>
                <a:sym typeface="EB Garamond Semi-Bold"/>
              </a:rPr>
              <a:t>Hypothesis</a:t>
            </a:r>
          </a:p>
        </p:txBody>
      </p:sp>
      <p:sp>
        <p:nvSpPr>
          <p:cNvPr id="14" name="TextBox 14"/>
          <p:cNvSpPr txBox="1"/>
          <p:nvPr/>
        </p:nvSpPr>
        <p:spPr>
          <a:xfrm>
            <a:off x="12175926" y="5662956"/>
            <a:ext cx="3276169" cy="778510"/>
          </a:xfrm>
          <a:prstGeom prst="rect">
            <a:avLst/>
          </a:prstGeom>
        </p:spPr>
        <p:txBody>
          <a:bodyPr wrap="square" lIns="0" tIns="0" rIns="0" bIns="0" rtlCol="0" anchor="t">
            <a:spAutoFit/>
          </a:bodyPr>
          <a:lstStyle/>
          <a:p>
            <a:pPr algn="ctr">
              <a:lnSpc>
                <a:spcPts val="6439"/>
              </a:lnSpc>
            </a:pPr>
            <a:r>
              <a:rPr lang="en-US" sz="4599" b="1" dirty="0">
                <a:solidFill>
                  <a:srgbClr val="FFFFFF"/>
                </a:solidFill>
                <a:latin typeface="EB Garamond Semi-Bold"/>
                <a:ea typeface="EB Garamond Semi-Bold"/>
                <a:cs typeface="EB Garamond Semi-Bold"/>
                <a:sym typeface="EB Garamond Semi-Bold"/>
              </a:rPr>
              <a:t>Project Goal</a:t>
            </a:r>
          </a:p>
        </p:txBody>
      </p:sp>
      <p:sp>
        <p:nvSpPr>
          <p:cNvPr id="15" name="TextBox 15"/>
          <p:cNvSpPr txBox="1"/>
          <p:nvPr/>
        </p:nvSpPr>
        <p:spPr>
          <a:xfrm>
            <a:off x="1028700" y="6729756"/>
            <a:ext cx="7314827" cy="2948411"/>
          </a:xfrm>
          <a:prstGeom prst="rect">
            <a:avLst/>
          </a:prstGeom>
        </p:spPr>
        <p:txBody>
          <a:bodyPr lIns="0" tIns="0" rIns="0" bIns="0" rtlCol="0" anchor="t">
            <a:spAutoFit/>
          </a:bodyPr>
          <a:lstStyle/>
          <a:p>
            <a:pPr algn="just">
              <a:lnSpc>
                <a:spcPts val="3914"/>
              </a:lnSpc>
            </a:pPr>
            <a:r>
              <a:rPr lang="en-US" sz="2795">
                <a:solidFill>
                  <a:srgbClr val="FFFFFF"/>
                </a:solidFill>
                <a:latin typeface="EB Garamond"/>
                <a:ea typeface="EB Garamond"/>
                <a:cs typeface="EB Garamond"/>
                <a:sym typeface="EB Garamond"/>
              </a:rPr>
              <a:t>The use of AI to analyze NASA satellite data, hydrological models, and real-time monitoring will enable flood prediction with accuracy above 85%, 3D visualization, and the generation of scenarios for redirecting excess water into reservoirs and irrigation systems, thereby reducing damage and losses.</a:t>
            </a:r>
          </a:p>
        </p:txBody>
      </p:sp>
      <p:sp>
        <p:nvSpPr>
          <p:cNvPr id="16" name="TextBox 16"/>
          <p:cNvSpPr txBox="1"/>
          <p:nvPr/>
        </p:nvSpPr>
        <p:spPr>
          <a:xfrm>
            <a:off x="10301340" y="6729756"/>
            <a:ext cx="7143499" cy="2453005"/>
          </a:xfrm>
          <a:prstGeom prst="rect">
            <a:avLst/>
          </a:prstGeom>
        </p:spPr>
        <p:txBody>
          <a:bodyPr lIns="0" tIns="0" rIns="0" bIns="0" rtlCol="0" anchor="t">
            <a:spAutoFit/>
          </a:bodyPr>
          <a:lstStyle/>
          <a:p>
            <a:pPr algn="just">
              <a:lnSpc>
                <a:spcPts val="3920"/>
              </a:lnSpc>
            </a:pPr>
            <a:r>
              <a:rPr lang="en-US" sz="2800">
                <a:solidFill>
                  <a:srgbClr val="FFFFFF"/>
                </a:solidFill>
                <a:latin typeface="EB Garamond"/>
                <a:ea typeface="EB Garamond"/>
                <a:cs typeface="EB Garamond"/>
                <a:sym typeface="EB Garamond"/>
              </a:rPr>
              <a:t>To develop a web and mobile AI-based application for early flood warning with 3D visualization of scale and trajectory, integration of official data, and practical recommendations for water resource management for authorities and farmers.</a:t>
            </a:r>
          </a:p>
        </p:txBody>
      </p:sp>
      <p:sp>
        <p:nvSpPr>
          <p:cNvPr id="17" name="TextBox 17"/>
          <p:cNvSpPr txBox="1"/>
          <p:nvPr/>
        </p:nvSpPr>
        <p:spPr>
          <a:xfrm>
            <a:off x="6172402" y="2922844"/>
            <a:ext cx="1182291" cy="257175"/>
          </a:xfrm>
          <a:prstGeom prst="rect">
            <a:avLst/>
          </a:prstGeom>
        </p:spPr>
        <p:txBody>
          <a:bodyPr lIns="0" tIns="0" rIns="0" bIns="0" rtlCol="0" anchor="t">
            <a:spAutoFit/>
          </a:bodyPr>
          <a:lstStyle/>
          <a:p>
            <a:pPr algn="ctr">
              <a:lnSpc>
                <a:spcPts val="2100"/>
              </a:lnSpc>
            </a:pPr>
            <a:r>
              <a:rPr lang="en-US" sz="1500" b="1">
                <a:solidFill>
                  <a:srgbClr val="191919"/>
                </a:solidFill>
                <a:latin typeface="Merriweather Bold"/>
                <a:ea typeface="Merriweather Bold"/>
                <a:cs typeface="Merriweather Bold"/>
                <a:sym typeface="Merriweather Bold"/>
              </a:rPr>
              <a:t>Teplichnoye</a:t>
            </a:r>
          </a:p>
        </p:txBody>
      </p:sp>
      <p:sp>
        <p:nvSpPr>
          <p:cNvPr id="18" name="TextBox 18"/>
          <p:cNvSpPr txBox="1"/>
          <p:nvPr/>
        </p:nvSpPr>
        <p:spPr>
          <a:xfrm>
            <a:off x="6202680" y="2922844"/>
            <a:ext cx="1182291" cy="257175"/>
          </a:xfrm>
          <a:prstGeom prst="rect">
            <a:avLst/>
          </a:prstGeom>
        </p:spPr>
        <p:txBody>
          <a:bodyPr lIns="0" tIns="0" rIns="0" bIns="0" rtlCol="0" anchor="t">
            <a:spAutoFit/>
          </a:bodyPr>
          <a:lstStyle/>
          <a:p>
            <a:pPr algn="ctr">
              <a:lnSpc>
                <a:spcPts val="2100"/>
              </a:lnSpc>
            </a:pPr>
            <a:r>
              <a:rPr lang="en-US" sz="1500" b="1">
                <a:solidFill>
                  <a:srgbClr val="FFFFFF"/>
                </a:solidFill>
                <a:latin typeface="Merriweather Bold"/>
                <a:ea typeface="Merriweather Bold"/>
                <a:cs typeface="Merriweather Bold"/>
                <a:sym typeface="Merriweather Bold"/>
              </a:rPr>
              <a:t>Teplichnoye</a:t>
            </a:r>
          </a:p>
        </p:txBody>
      </p:sp>
      <p:sp>
        <p:nvSpPr>
          <p:cNvPr id="19" name="TextBox 19"/>
          <p:cNvSpPr txBox="1"/>
          <p:nvPr/>
        </p:nvSpPr>
        <p:spPr>
          <a:xfrm>
            <a:off x="9195448" y="569087"/>
            <a:ext cx="920353" cy="257175"/>
          </a:xfrm>
          <a:prstGeom prst="rect">
            <a:avLst/>
          </a:prstGeom>
        </p:spPr>
        <p:txBody>
          <a:bodyPr lIns="0" tIns="0" rIns="0" bIns="0" rtlCol="0" anchor="t">
            <a:spAutoFit/>
          </a:bodyPr>
          <a:lstStyle/>
          <a:p>
            <a:pPr algn="ctr">
              <a:lnSpc>
                <a:spcPts val="2100"/>
              </a:lnSpc>
            </a:pPr>
            <a:r>
              <a:rPr lang="en-US" sz="1500" b="1">
                <a:solidFill>
                  <a:srgbClr val="191919"/>
                </a:solidFill>
                <a:latin typeface="Merriweather Bold"/>
                <a:ea typeface="Merriweather Bold"/>
                <a:cs typeface="Merriweather Bold"/>
                <a:sym typeface="Merriweather Bold"/>
              </a:rPr>
              <a:t>Petropavl</a:t>
            </a:r>
          </a:p>
        </p:txBody>
      </p:sp>
      <p:sp>
        <p:nvSpPr>
          <p:cNvPr id="20" name="TextBox 20"/>
          <p:cNvSpPr txBox="1"/>
          <p:nvPr/>
        </p:nvSpPr>
        <p:spPr>
          <a:xfrm>
            <a:off x="9221857" y="569087"/>
            <a:ext cx="920353" cy="257175"/>
          </a:xfrm>
          <a:prstGeom prst="rect">
            <a:avLst/>
          </a:prstGeom>
        </p:spPr>
        <p:txBody>
          <a:bodyPr lIns="0" tIns="0" rIns="0" bIns="0" rtlCol="0" anchor="t">
            <a:spAutoFit/>
          </a:bodyPr>
          <a:lstStyle/>
          <a:p>
            <a:pPr algn="ctr">
              <a:lnSpc>
                <a:spcPts val="2100"/>
              </a:lnSpc>
            </a:pPr>
            <a:r>
              <a:rPr lang="en-US" sz="1500" b="1">
                <a:solidFill>
                  <a:srgbClr val="FFFFFF"/>
                </a:solidFill>
                <a:latin typeface="Merriweather Bold"/>
                <a:ea typeface="Merriweather Bold"/>
                <a:cs typeface="Merriweather Bold"/>
                <a:sym typeface="Merriweather Bold"/>
              </a:rPr>
              <a:t>Petropavl</a:t>
            </a:r>
          </a:p>
        </p:txBody>
      </p:sp>
      <p:sp>
        <p:nvSpPr>
          <p:cNvPr id="21" name="TextBox 21"/>
          <p:cNvSpPr txBox="1"/>
          <p:nvPr/>
        </p:nvSpPr>
        <p:spPr>
          <a:xfrm>
            <a:off x="3552106" y="2149064"/>
            <a:ext cx="1606331" cy="523875"/>
          </a:xfrm>
          <a:prstGeom prst="rect">
            <a:avLst/>
          </a:prstGeom>
        </p:spPr>
        <p:txBody>
          <a:bodyPr lIns="0" tIns="0" rIns="0" bIns="0" rtlCol="0" anchor="t">
            <a:spAutoFit/>
          </a:bodyPr>
          <a:lstStyle/>
          <a:p>
            <a:pPr algn="r">
              <a:lnSpc>
                <a:spcPts val="2100"/>
              </a:lnSpc>
            </a:pPr>
            <a:r>
              <a:rPr lang="en-US" sz="1500" b="1">
                <a:solidFill>
                  <a:srgbClr val="FFFFFF"/>
                </a:solidFill>
                <a:latin typeface="Merriweather Bold"/>
                <a:ea typeface="Merriweather Bold"/>
                <a:cs typeface="Merriweather Bold"/>
                <a:sym typeface="Merriweather Bold"/>
              </a:rPr>
              <a:t>Flooded communities</a:t>
            </a:r>
          </a:p>
        </p:txBody>
      </p:sp>
      <p:sp>
        <p:nvSpPr>
          <p:cNvPr id="22" name="TextBox 22"/>
          <p:cNvSpPr txBox="1"/>
          <p:nvPr/>
        </p:nvSpPr>
        <p:spPr>
          <a:xfrm>
            <a:off x="3940458" y="3960522"/>
            <a:ext cx="414814" cy="523874"/>
          </a:xfrm>
          <a:prstGeom prst="rect">
            <a:avLst/>
          </a:prstGeom>
        </p:spPr>
        <p:txBody>
          <a:bodyPr lIns="0" tIns="0" rIns="0" bIns="0" rtlCol="0" anchor="t">
            <a:spAutoFit/>
          </a:bodyPr>
          <a:lstStyle/>
          <a:p>
            <a:pPr algn="ctr">
              <a:lnSpc>
                <a:spcPts val="2100"/>
              </a:lnSpc>
            </a:pPr>
            <a:r>
              <a:rPr lang="en-US" sz="1500" i="1">
                <a:solidFill>
                  <a:srgbClr val="000000"/>
                </a:solidFill>
                <a:latin typeface="Merriweather Italics"/>
                <a:ea typeface="Merriweather Italics"/>
                <a:cs typeface="Merriweather Italics"/>
                <a:sym typeface="Merriweather Italics"/>
              </a:rPr>
              <a:t>Esil </a:t>
            </a:r>
          </a:p>
          <a:p>
            <a:pPr algn="ctr">
              <a:lnSpc>
                <a:spcPts val="2100"/>
              </a:lnSpc>
            </a:pPr>
            <a:r>
              <a:rPr lang="en-US" sz="1500" i="1">
                <a:solidFill>
                  <a:srgbClr val="000000"/>
                </a:solidFill>
                <a:latin typeface="Merriweather Italics"/>
                <a:ea typeface="Merriweather Italics"/>
                <a:cs typeface="Merriweather Italics"/>
                <a:sym typeface="Merriweather Italics"/>
              </a:rPr>
              <a:t>river</a:t>
            </a:r>
          </a:p>
        </p:txBody>
      </p:sp>
      <p:sp>
        <p:nvSpPr>
          <p:cNvPr id="23" name="TextBox 23"/>
          <p:cNvSpPr txBox="1"/>
          <p:nvPr/>
        </p:nvSpPr>
        <p:spPr>
          <a:xfrm>
            <a:off x="3916404" y="3960522"/>
            <a:ext cx="460057" cy="523874"/>
          </a:xfrm>
          <a:prstGeom prst="rect">
            <a:avLst/>
          </a:prstGeom>
        </p:spPr>
        <p:txBody>
          <a:bodyPr lIns="0" tIns="0" rIns="0" bIns="0" rtlCol="0" anchor="t">
            <a:spAutoFit/>
          </a:bodyPr>
          <a:lstStyle/>
          <a:p>
            <a:pPr algn="ctr">
              <a:lnSpc>
                <a:spcPts val="2100"/>
              </a:lnSpc>
            </a:pPr>
            <a:r>
              <a:rPr lang="en-US" sz="1500" i="1">
                <a:solidFill>
                  <a:srgbClr val="FFFFFF"/>
                </a:solidFill>
                <a:latin typeface="Merriweather Italics"/>
                <a:ea typeface="Merriweather Italics"/>
                <a:cs typeface="Merriweather Italics"/>
                <a:sym typeface="Merriweather Italics"/>
              </a:rPr>
              <a:t>Esil</a:t>
            </a:r>
          </a:p>
          <a:p>
            <a:pPr algn="ctr">
              <a:lnSpc>
                <a:spcPts val="2100"/>
              </a:lnSpc>
            </a:pPr>
            <a:r>
              <a:rPr lang="en-US" sz="1500" i="1">
                <a:solidFill>
                  <a:srgbClr val="FFFFFF"/>
                </a:solidFill>
                <a:latin typeface="Merriweather Italics"/>
                <a:ea typeface="Merriweather Italics"/>
                <a:cs typeface="Merriweather Italics"/>
                <a:sym typeface="Merriweather Italics"/>
              </a:rPr>
              <a:t> river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3438777" y="-5954832"/>
            <a:ext cx="11410444" cy="21813171"/>
          </a:xfrm>
          <a:custGeom>
            <a:avLst/>
            <a:gdLst/>
            <a:ahLst/>
            <a:cxnLst/>
            <a:rect l="l" t="t" r="r" b="b"/>
            <a:pathLst>
              <a:path w="11410444" h="21813171">
                <a:moveTo>
                  <a:pt x="0" y="0"/>
                </a:moveTo>
                <a:lnTo>
                  <a:pt x="11410444" y="0"/>
                </a:lnTo>
                <a:lnTo>
                  <a:pt x="11410444" y="21813172"/>
                </a:lnTo>
                <a:lnTo>
                  <a:pt x="0" y="21813172"/>
                </a:lnTo>
                <a:lnTo>
                  <a:pt x="0" y="0"/>
                </a:lnTo>
                <a:close/>
              </a:path>
            </a:pathLst>
          </a:custGeom>
          <a:blipFill>
            <a:blip r:embed="rId2">
              <a:alphaModFix amt="32999"/>
            </a:blip>
            <a:stretch>
              <a:fillRect/>
            </a:stretch>
          </a:blipFill>
          <a:ln cap="sq">
            <a:noFill/>
            <a:prstDash val="solid"/>
            <a:miter/>
          </a:ln>
        </p:spPr>
      </p:sp>
      <p:graphicFrame>
        <p:nvGraphicFramePr>
          <p:cNvPr id="4" name="Table 4"/>
          <p:cNvGraphicFramePr>
            <a:graphicFrameLocks noGrp="1"/>
          </p:cNvGraphicFramePr>
          <p:nvPr>
            <p:extLst>
              <p:ext uri="{D42A27DB-BD31-4B8C-83A1-F6EECF244321}">
                <p14:modId xmlns:p14="http://schemas.microsoft.com/office/powerpoint/2010/main" val="208006100"/>
              </p:ext>
            </p:extLst>
          </p:nvPr>
        </p:nvGraphicFramePr>
        <p:xfrm>
          <a:off x="439868" y="1181100"/>
          <a:ext cx="17408262" cy="8809518"/>
        </p:xfrm>
        <a:graphic>
          <a:graphicData uri="http://schemas.openxmlformats.org/drawingml/2006/table">
            <a:tbl>
              <a:tblPr/>
              <a:tblGrid>
                <a:gridCol w="3693727">
                  <a:extLst>
                    <a:ext uri="{9D8B030D-6E8A-4147-A177-3AD203B41FA5}">
                      <a16:colId xmlns:a16="http://schemas.microsoft.com/office/drawing/2014/main" val="20000"/>
                    </a:ext>
                  </a:extLst>
                </a:gridCol>
                <a:gridCol w="3440310">
                  <a:extLst>
                    <a:ext uri="{9D8B030D-6E8A-4147-A177-3AD203B41FA5}">
                      <a16:colId xmlns:a16="http://schemas.microsoft.com/office/drawing/2014/main" val="20001"/>
                    </a:ext>
                  </a:extLst>
                </a:gridCol>
                <a:gridCol w="3413267">
                  <a:extLst>
                    <a:ext uri="{9D8B030D-6E8A-4147-A177-3AD203B41FA5}">
                      <a16:colId xmlns:a16="http://schemas.microsoft.com/office/drawing/2014/main" val="20002"/>
                    </a:ext>
                  </a:extLst>
                </a:gridCol>
                <a:gridCol w="3561673">
                  <a:extLst>
                    <a:ext uri="{9D8B030D-6E8A-4147-A177-3AD203B41FA5}">
                      <a16:colId xmlns:a16="http://schemas.microsoft.com/office/drawing/2014/main" val="20003"/>
                    </a:ext>
                  </a:extLst>
                </a:gridCol>
                <a:gridCol w="3299285">
                  <a:extLst>
                    <a:ext uri="{9D8B030D-6E8A-4147-A177-3AD203B41FA5}">
                      <a16:colId xmlns:a16="http://schemas.microsoft.com/office/drawing/2014/main" val="20004"/>
                    </a:ext>
                  </a:extLst>
                </a:gridCol>
              </a:tblGrid>
              <a:tr h="782976">
                <a:tc>
                  <a:txBody>
                    <a:bodyPr/>
                    <a:lstStyle/>
                    <a:p>
                      <a:pPr algn="ctr">
                        <a:lnSpc>
                          <a:spcPts val="3499"/>
                        </a:lnSpc>
                        <a:defRPr/>
                      </a:pPr>
                      <a:r>
                        <a:rPr lang="en-US" sz="2499" b="1">
                          <a:solidFill>
                            <a:srgbClr val="000000"/>
                          </a:solidFill>
                          <a:latin typeface="TT Drugs Bold"/>
                          <a:ea typeface="TT Drugs Bold"/>
                          <a:cs typeface="TT Drugs Bold"/>
                          <a:sym typeface="TT Drugs Bold"/>
                        </a:rPr>
                        <a:t>Analogues</a:t>
                      </a:r>
                      <a:endParaRPr lang="en-US" sz="110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ctr">
                        <a:lnSpc>
                          <a:spcPts val="3499"/>
                        </a:lnSpc>
                        <a:defRPr/>
                      </a:pPr>
                      <a:r>
                        <a:rPr lang="en-US" sz="2499" b="1" dirty="0">
                          <a:solidFill>
                            <a:srgbClr val="000000"/>
                          </a:solidFill>
                          <a:latin typeface="TT Drugs Bold"/>
                          <a:ea typeface="TT Drugs Bold"/>
                          <a:cs typeface="TT Drugs Bold"/>
                          <a:sym typeface="TT Drugs Bold"/>
                        </a:rPr>
                        <a:t>Strengths</a:t>
                      </a:r>
                      <a:endParaRPr lang="en-US" sz="1100" dirty="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ctr">
                        <a:lnSpc>
                          <a:spcPts val="3499"/>
                        </a:lnSpc>
                        <a:defRPr/>
                      </a:pPr>
                      <a:r>
                        <a:rPr lang="en-US" sz="2499" b="1" dirty="0">
                          <a:solidFill>
                            <a:srgbClr val="000000"/>
                          </a:solidFill>
                          <a:latin typeface="TT Drugs Bold"/>
                          <a:ea typeface="TT Drugs Bold"/>
                          <a:cs typeface="TT Drugs Bold"/>
                          <a:sym typeface="TT Drugs Bold"/>
                        </a:rPr>
                        <a:t>Weaknesses</a:t>
                      </a:r>
                      <a:endParaRPr lang="en-US" sz="1100" dirty="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ctr">
                        <a:lnSpc>
                          <a:spcPts val="3499"/>
                        </a:lnSpc>
                        <a:defRPr/>
                      </a:pPr>
                      <a:r>
                        <a:rPr lang="en-US" sz="2499" b="1">
                          <a:solidFill>
                            <a:srgbClr val="000000"/>
                          </a:solidFill>
                          <a:latin typeface="TT Drugs Bold"/>
                          <a:ea typeface="TT Drugs Bold"/>
                          <a:cs typeface="TT Drugs Bold"/>
                          <a:sym typeface="TT Drugs Bold"/>
                        </a:rPr>
                        <a:t>Opportunities</a:t>
                      </a:r>
                      <a:endParaRPr lang="en-US" sz="110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tc>
                  <a:txBody>
                    <a:bodyPr/>
                    <a:lstStyle/>
                    <a:p>
                      <a:pPr algn="ctr">
                        <a:lnSpc>
                          <a:spcPts val="3499"/>
                        </a:lnSpc>
                        <a:defRPr/>
                      </a:pPr>
                      <a:r>
                        <a:rPr lang="en-US" sz="2499" b="1">
                          <a:solidFill>
                            <a:srgbClr val="000000"/>
                          </a:solidFill>
                          <a:latin typeface="TT Drugs Bold"/>
                          <a:ea typeface="TT Drugs Bold"/>
                          <a:cs typeface="TT Drugs Bold"/>
                          <a:sym typeface="TT Drugs Bold"/>
                        </a:rPr>
                        <a:t>Threats</a:t>
                      </a:r>
                      <a:endParaRPr lang="en-US" sz="110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985405">
                <a:tc>
                  <a:txBody>
                    <a:bodyPr/>
                    <a:lstStyle/>
                    <a:p>
                      <a:pPr algn="ctr">
                        <a:lnSpc>
                          <a:spcPts val="4900"/>
                        </a:lnSpc>
                        <a:defRPr/>
                      </a:pPr>
                      <a:r>
                        <a:rPr lang="en-US" sz="3500" b="1">
                          <a:solidFill>
                            <a:srgbClr val="FFFFFF"/>
                          </a:solidFill>
                          <a:latin typeface="EB Garamond Semi-Bold"/>
                          <a:ea typeface="EB Garamond Semi-Bold"/>
                          <a:cs typeface="EB Garamond Semi-Bold"/>
                          <a:sym typeface="EB Garamond Semi-Bold"/>
                        </a:rPr>
                        <a:t>HydroPost KZ</a:t>
                      </a:r>
                      <a:endParaRPr lang="en-US" sz="1100"/>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Tailored for Kazakhstan   </a:t>
                      </a:r>
                      <a:endParaRPr lang="en-US" sz="1100"/>
                    </a:p>
                    <a:p>
                      <a:pPr algn="ctr">
                        <a:lnSpc>
                          <a:spcPts val="2660"/>
                        </a:lnSpc>
                      </a:pPr>
                      <a:r>
                        <a:rPr lang="en-US" sz="1900">
                          <a:solidFill>
                            <a:srgbClr val="FFFFFF"/>
                          </a:solidFill>
                          <a:latin typeface="Cinzel"/>
                          <a:ea typeface="Cinzel"/>
                          <a:cs typeface="Cinzel"/>
                          <a:sym typeface="Cinzel"/>
                        </a:rPr>
                        <a:t>  Free access </a:t>
                      </a:r>
                    </a:p>
                    <a:p>
                      <a:pPr algn="ctr">
                        <a:lnSpc>
                          <a:spcPts val="2660"/>
                        </a:lnSpc>
                      </a:pPr>
                      <a:r>
                        <a:rPr lang="en-US" sz="1900">
                          <a:solidFill>
                            <a:srgbClr val="FFFFFF"/>
                          </a:solidFill>
                          <a:latin typeface="Cinzel"/>
                          <a:ea typeface="Cinzel"/>
                          <a:cs typeface="Cinzel"/>
                          <a:sym typeface="Cinzel"/>
                        </a:rPr>
                        <a:t>  User-friendly </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dirty="0">
                          <a:solidFill>
                            <a:srgbClr val="FFFFFF"/>
                          </a:solidFill>
                          <a:latin typeface="Cinzel"/>
                          <a:ea typeface="Cinzel"/>
                          <a:cs typeface="Cinzel"/>
                          <a:sym typeface="Cinzel"/>
                        </a:rPr>
                        <a:t>  No  notifications </a:t>
                      </a:r>
                      <a:endParaRPr lang="en-US" sz="1100" dirty="0"/>
                    </a:p>
                    <a:p>
                      <a:pPr algn="ctr">
                        <a:lnSpc>
                          <a:spcPts val="2660"/>
                        </a:lnSpc>
                      </a:pPr>
                      <a:r>
                        <a:rPr lang="en-US" sz="1900" dirty="0">
                          <a:solidFill>
                            <a:srgbClr val="FFFFFF"/>
                          </a:solidFill>
                          <a:latin typeface="Cinzel"/>
                          <a:ea typeface="Cinzel"/>
                          <a:cs typeface="Cinzel"/>
                          <a:sym typeface="Cinzel"/>
                        </a:rPr>
                        <a:t>  Limited to Kazakhstan</a:t>
                      </a:r>
                    </a:p>
                    <a:p>
                      <a:pPr algn="ctr">
                        <a:lnSpc>
                          <a:spcPts val="2660"/>
                        </a:lnSpc>
                      </a:pPr>
                      <a:r>
                        <a:rPr lang="en-US" sz="1900" dirty="0">
                          <a:solidFill>
                            <a:srgbClr val="FFFFFF"/>
                          </a:solidFill>
                          <a:latin typeface="Cinzel"/>
                          <a:ea typeface="Cinzel"/>
                          <a:cs typeface="Cinzel"/>
                          <a:sym typeface="Cinzel"/>
                        </a:rPr>
                        <a:t>  Lack     integrations   </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Add push alerts</a:t>
                      </a:r>
                      <a:endParaRPr lang="en-US" sz="1100"/>
                    </a:p>
                    <a:p>
                      <a:pPr algn="ctr">
                        <a:lnSpc>
                          <a:spcPts val="2660"/>
                        </a:lnSpc>
                      </a:pPr>
                      <a:r>
                        <a:rPr lang="en-US" sz="1900">
                          <a:solidFill>
                            <a:srgbClr val="FFFFFF"/>
                          </a:solidFill>
                          <a:latin typeface="Cinzel"/>
                          <a:ea typeface="Cinzel"/>
                          <a:cs typeface="Cinzel"/>
                          <a:sym typeface="Cinzel"/>
                        </a:rPr>
                        <a:t> Expand to nearby countries</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Global apps like Google  </a:t>
                      </a:r>
                      <a:endParaRPr lang="en-US" sz="1100"/>
                    </a:p>
                    <a:p>
                      <a:pPr algn="ctr">
                        <a:lnSpc>
                          <a:spcPts val="2660"/>
                        </a:lnSpc>
                      </a:pPr>
                      <a:r>
                        <a:rPr lang="en-US" sz="1900">
                          <a:solidFill>
                            <a:srgbClr val="FFFFFF"/>
                          </a:solidFill>
                          <a:latin typeface="Cinzel"/>
                          <a:ea typeface="Cinzel"/>
                          <a:cs typeface="Cinzel"/>
                          <a:sym typeface="Cinzel"/>
                        </a:rPr>
                        <a:t> Flood Hub </a:t>
                      </a:r>
                    </a:p>
                    <a:p>
                      <a:pPr algn="ctr">
                        <a:lnSpc>
                          <a:spcPts val="2660"/>
                        </a:lnSpc>
                      </a:pPr>
                      <a:r>
                        <a:rPr lang="en-US" sz="1900">
                          <a:solidFill>
                            <a:srgbClr val="FFFFFF"/>
                          </a:solidFill>
                          <a:latin typeface="Cinzel"/>
                          <a:ea typeface="Cinzel"/>
                          <a:cs typeface="Cinzel"/>
                          <a:sym typeface="Cinzel"/>
                        </a:rPr>
                        <a:t> Reliance only on  </a:t>
                      </a:r>
                    </a:p>
                    <a:p>
                      <a:pPr algn="ctr">
                        <a:lnSpc>
                          <a:spcPts val="2660"/>
                        </a:lnSpc>
                      </a:pPr>
                      <a:r>
                        <a:rPr lang="en-US" sz="1900">
                          <a:solidFill>
                            <a:srgbClr val="FFFFFF"/>
                          </a:solidFill>
                          <a:latin typeface="Cinzel"/>
                          <a:ea typeface="Cinzel"/>
                          <a:cs typeface="Cinzel"/>
                          <a:sym typeface="Cinzel"/>
                        </a:rPr>
                        <a:t> government data.</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078616">
                <a:tc>
                  <a:txBody>
                    <a:bodyPr/>
                    <a:lstStyle/>
                    <a:p>
                      <a:pPr algn="ctr">
                        <a:lnSpc>
                          <a:spcPts val="4900"/>
                        </a:lnSpc>
                        <a:defRPr/>
                      </a:pPr>
                      <a:r>
                        <a:rPr lang="en-US" sz="3500" b="1">
                          <a:solidFill>
                            <a:srgbClr val="FFFFFF"/>
                          </a:solidFill>
                          <a:latin typeface="EB Garamond Semi-Bold"/>
                          <a:ea typeface="EB Garamond Semi-Bold"/>
                          <a:cs typeface="EB Garamond Semi-Bold"/>
                          <a:sym typeface="EB Garamond Semi-Bold"/>
                        </a:rPr>
                        <a:t>Google </a:t>
                      </a:r>
                      <a:endParaRPr lang="en-US" sz="1100"/>
                    </a:p>
                    <a:p>
                      <a:pPr algn="ctr">
                        <a:lnSpc>
                          <a:spcPts val="4900"/>
                        </a:lnSpc>
                      </a:pPr>
                      <a:r>
                        <a:rPr lang="en-US" sz="3500" b="1">
                          <a:solidFill>
                            <a:srgbClr val="FFFFFF"/>
                          </a:solidFill>
                          <a:latin typeface="EB Garamond Semi-Bold"/>
                          <a:ea typeface="EB Garamond Semi-Bold"/>
                          <a:cs typeface="EB Garamond Semi-Bold"/>
                          <a:sym typeface="EB Garamond Semi-Bold"/>
                        </a:rPr>
                        <a:t>Flood Hub</a:t>
                      </a:r>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inzel"/>
                          <a:ea typeface="Cinzel"/>
                          <a:cs typeface="Cinzel"/>
                          <a:sym typeface="Cinzel"/>
                        </a:rPr>
                        <a:t>  AI-driven</a:t>
                      </a:r>
                      <a:endParaRPr lang="en-US" sz="1100"/>
                    </a:p>
                    <a:p>
                      <a:pPr algn="ctr">
                        <a:lnSpc>
                          <a:spcPts val="2659"/>
                        </a:lnSpc>
                      </a:pPr>
                      <a:r>
                        <a:rPr lang="en-US" sz="1899">
                          <a:solidFill>
                            <a:srgbClr val="FFFFFF"/>
                          </a:solidFill>
                          <a:latin typeface="Cinzel"/>
                          <a:ea typeface="Cinzel"/>
                          <a:cs typeface="Cinzel"/>
                          <a:sym typeface="Cinzel"/>
                        </a:rPr>
                        <a:t>  20–30% more accurate </a:t>
                      </a:r>
                    </a:p>
                    <a:p>
                      <a:pPr algn="ctr">
                        <a:lnSpc>
                          <a:spcPts val="2659"/>
                        </a:lnSpc>
                      </a:pPr>
                      <a:r>
                        <a:rPr lang="en-US" sz="1899">
                          <a:solidFill>
                            <a:srgbClr val="FFFFFF"/>
                          </a:solidFill>
                          <a:latin typeface="Cinzel"/>
                          <a:ea typeface="Cinzel"/>
                          <a:cs typeface="Cinzel"/>
                          <a:sym typeface="Cinzel"/>
                        </a:rPr>
                        <a:t>  Covers 700M people                       </a:t>
                      </a:r>
                    </a:p>
                    <a:p>
                      <a:pPr algn="ctr">
                        <a:lnSpc>
                          <a:spcPts val="2659"/>
                        </a:lnSpc>
                      </a:pPr>
                      <a:r>
                        <a:rPr lang="en-US" sz="1899">
                          <a:solidFill>
                            <a:srgbClr val="FFFFFF"/>
                          </a:solidFill>
                          <a:latin typeface="Cinzel"/>
                          <a:ea typeface="Cinzel"/>
                          <a:cs typeface="Cinzel"/>
                          <a:sym typeface="Cinzel"/>
                        </a:rPr>
                        <a:t>  including Kazakhstan</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No local sensors </a:t>
                      </a:r>
                      <a:endParaRPr lang="en-US" sz="1100"/>
                    </a:p>
                    <a:p>
                      <a:pPr algn="ctr">
                        <a:lnSpc>
                          <a:spcPts val="2660"/>
                        </a:lnSpc>
                      </a:pPr>
                      <a:r>
                        <a:rPr lang="en-US" sz="1900">
                          <a:solidFill>
                            <a:srgbClr val="FFFFFF"/>
                          </a:solidFill>
                          <a:latin typeface="Cinzel"/>
                          <a:ea typeface="Cinzel"/>
                          <a:cs typeface="Cinzel"/>
                          <a:sym typeface="Cinzel"/>
                        </a:rPr>
                        <a:t>  Tied to Google ecosystem.</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Partner with local              </a:t>
                      </a:r>
                      <a:endParaRPr lang="en-US" sz="1100"/>
                    </a:p>
                    <a:p>
                      <a:pPr algn="ctr">
                        <a:lnSpc>
                          <a:spcPts val="2660"/>
                        </a:lnSpc>
                      </a:pPr>
                      <a:r>
                        <a:rPr lang="en-US" sz="1900">
                          <a:solidFill>
                            <a:srgbClr val="FFFFFF"/>
                          </a:solidFill>
                          <a:latin typeface="Cinzel"/>
                          <a:ea typeface="Cinzel"/>
                          <a:cs typeface="Cinzel"/>
                          <a:sym typeface="Cinzel"/>
                        </a:rPr>
                        <a:t> authorities</a:t>
                      </a:r>
                    </a:p>
                    <a:p>
                      <a:pPr algn="ctr">
                        <a:lnSpc>
                          <a:spcPts val="2800"/>
                        </a:lnSpc>
                      </a:pPr>
                      <a:r>
                        <a:rPr lang="en-US" sz="2000">
                          <a:solidFill>
                            <a:srgbClr val="FFFFFF"/>
                          </a:solidFill>
                          <a:latin typeface="Cinzel"/>
                          <a:ea typeface="Cinzel"/>
                          <a:cs typeface="Cinzel"/>
                          <a:sym typeface="Cinzel"/>
                        </a:rPr>
                        <a:t> Expand to 150+ countries</a:t>
                      </a:r>
                    </a:p>
                    <a:p>
                      <a:pPr algn="ctr">
                        <a:lnSpc>
                          <a:spcPts val="3079"/>
                        </a:lnSpc>
                      </a:pPr>
                      <a:endParaRPr lang="en-US" sz="2000">
                        <a:solidFill>
                          <a:srgbClr val="FFFFFF"/>
                        </a:solidFill>
                        <a:latin typeface="Cinzel"/>
                        <a:ea typeface="Cinzel"/>
                        <a:cs typeface="Cinzel"/>
                        <a:sym typeface="Cinzel"/>
                      </a:endParaRP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Antitrust risks</a:t>
                      </a:r>
                      <a:endParaRPr lang="en-US" sz="1100"/>
                    </a:p>
                    <a:p>
                      <a:pPr algn="ctr">
                        <a:lnSpc>
                          <a:spcPts val="2660"/>
                        </a:lnSpc>
                      </a:pPr>
                      <a:r>
                        <a:rPr lang="en-US" sz="1900">
                          <a:solidFill>
                            <a:srgbClr val="FFFFFF"/>
                          </a:solidFill>
                          <a:latin typeface="Cinzel"/>
                          <a:ea typeface="Cinzel"/>
                          <a:cs typeface="Cinzel"/>
                          <a:sym typeface="Cinzel"/>
                        </a:rPr>
                        <a:t> Competition from  </a:t>
                      </a:r>
                    </a:p>
                    <a:p>
                      <a:pPr algn="ctr">
                        <a:lnSpc>
                          <a:spcPts val="2660"/>
                        </a:lnSpc>
                      </a:pPr>
                      <a:r>
                        <a:rPr lang="en-US" sz="1900">
                          <a:solidFill>
                            <a:srgbClr val="FFFFFF"/>
                          </a:solidFill>
                          <a:latin typeface="Cinzel"/>
                          <a:ea typeface="Cinzel"/>
                          <a:cs typeface="Cinzel"/>
                          <a:sym typeface="Cinzel"/>
                        </a:rPr>
                        <a:t> independent apps</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977116">
                <a:tc>
                  <a:txBody>
                    <a:bodyPr/>
                    <a:lstStyle/>
                    <a:p>
                      <a:pPr algn="ctr">
                        <a:lnSpc>
                          <a:spcPts val="4900"/>
                        </a:lnSpc>
                        <a:defRPr/>
                      </a:pPr>
                      <a:r>
                        <a:rPr lang="en-US" sz="3500" b="1">
                          <a:solidFill>
                            <a:srgbClr val="FFFFFF"/>
                          </a:solidFill>
                          <a:latin typeface="EB Garamond Semi-Bold"/>
                          <a:ea typeface="EB Garamond Semi-Bold"/>
                          <a:cs typeface="EB Garamond Semi-Bold"/>
                          <a:sym typeface="EB Garamond Semi-Bold"/>
                        </a:rPr>
                        <a:t>PegelAlarm</a:t>
                      </a:r>
                      <a:endParaRPr lang="en-US" sz="1100"/>
                    </a:p>
                    <a:p>
                      <a:pPr algn="ctr">
                        <a:lnSpc>
                          <a:spcPts val="4900"/>
                        </a:lnSpc>
                      </a:pPr>
                      <a:r>
                        <a:rPr lang="en-US" sz="3500" b="1">
                          <a:solidFill>
                            <a:srgbClr val="FFFFFF"/>
                          </a:solidFill>
                          <a:latin typeface="EB Garamond Semi-Bold"/>
                          <a:ea typeface="EB Garamond Semi-Bold"/>
                          <a:cs typeface="EB Garamond Semi-Bold"/>
                          <a:sym typeface="EB Garamond Semi-Bold"/>
                        </a:rPr>
                        <a:t>(EU)</a:t>
                      </a:r>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Custom push/SMS/email          </a:t>
                      </a:r>
                      <a:endParaRPr lang="en-US" sz="1100"/>
                    </a:p>
                    <a:p>
                      <a:pPr algn="ctr">
                        <a:lnSpc>
                          <a:spcPts val="2660"/>
                        </a:lnSpc>
                      </a:pPr>
                      <a:r>
                        <a:rPr lang="en-US" sz="1900">
                          <a:solidFill>
                            <a:srgbClr val="FFFFFF"/>
                          </a:solidFill>
                          <a:latin typeface="Cinzel"/>
                          <a:ea typeface="Cinzel"/>
                          <a:cs typeface="Cinzel"/>
                          <a:sym typeface="Cinzel"/>
                        </a:rPr>
                        <a:t> alerts</a:t>
                      </a:r>
                    </a:p>
                    <a:p>
                      <a:pPr algn="ctr">
                        <a:lnSpc>
                          <a:spcPts val="2660"/>
                        </a:lnSpc>
                      </a:pPr>
                      <a:r>
                        <a:rPr lang="en-US" sz="1900">
                          <a:solidFill>
                            <a:srgbClr val="FFFFFF"/>
                          </a:solidFill>
                          <a:latin typeface="Cinzel"/>
                          <a:ea typeface="Cinzel"/>
                          <a:cs typeface="Cinzel"/>
                          <a:sym typeface="Cinzel"/>
                        </a:rPr>
                        <a:t> Strong EU coverage</a:t>
                      </a:r>
                    </a:p>
                    <a:p>
                      <a:pPr algn="ctr">
                        <a:lnSpc>
                          <a:spcPts val="2660"/>
                        </a:lnSpc>
                      </a:pPr>
                      <a:endParaRPr lang="en-US" sz="1900">
                        <a:solidFill>
                          <a:srgbClr val="FFFFFF"/>
                        </a:solidFill>
                        <a:latin typeface="Cinzel"/>
                        <a:ea typeface="Cinzel"/>
                        <a:cs typeface="Cinzel"/>
                        <a:sym typeface="Cinzel"/>
                      </a:endParaRPr>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1–6 hour forecast delays Mainly Europe-focused.</a:t>
                      </a:r>
                      <a:endParaRPr lang="en-US" sz="1100"/>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Expand to new regions (e.g.,  Chile, Spain 2025)</a:t>
                      </a:r>
                      <a:endParaRPr lang="en-US" sz="1100"/>
                    </a:p>
                    <a:p>
                      <a:pPr algn="ctr">
                        <a:lnSpc>
                          <a:spcPts val="2660"/>
                        </a:lnSpc>
                      </a:pPr>
                      <a:r>
                        <a:rPr lang="en-US" sz="1900">
                          <a:solidFill>
                            <a:srgbClr val="FFFFFF"/>
                          </a:solidFill>
                          <a:latin typeface="Cinzel"/>
                          <a:ea typeface="Cinzel"/>
                          <a:cs typeface="Cinzel"/>
                          <a:sym typeface="Cinzel"/>
                        </a:rPr>
                        <a:t> Add weather integration.</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a:solidFill>
                            <a:srgbClr val="FFFFFF"/>
                          </a:solidFill>
                          <a:latin typeface="Cinzel"/>
                          <a:ea typeface="Cinzel"/>
                          <a:cs typeface="Cinzel"/>
                          <a:sym typeface="Cinzel"/>
                        </a:rPr>
                        <a:t>  Local apps</a:t>
                      </a:r>
                      <a:endParaRPr lang="en-US" sz="1100"/>
                    </a:p>
                    <a:p>
                      <a:pPr algn="ctr">
                        <a:lnSpc>
                          <a:spcPts val="2660"/>
                        </a:lnSpc>
                      </a:pPr>
                      <a:r>
                        <a:rPr lang="en-US" sz="1900">
                          <a:solidFill>
                            <a:srgbClr val="FFFFFF"/>
                          </a:solidFill>
                          <a:latin typeface="Cinzel"/>
                          <a:ea typeface="Cinzel"/>
                          <a:cs typeface="Cinzel"/>
                          <a:sym typeface="Cinzel"/>
                        </a:rPr>
                        <a:t>  Data delays from  </a:t>
                      </a:r>
                    </a:p>
                    <a:p>
                      <a:pPr algn="ctr">
                        <a:lnSpc>
                          <a:spcPts val="2660"/>
                        </a:lnSpc>
                      </a:pPr>
                      <a:r>
                        <a:rPr lang="en-US" sz="1900">
                          <a:solidFill>
                            <a:srgbClr val="FFFFFF"/>
                          </a:solidFill>
                          <a:latin typeface="Cinzel"/>
                          <a:ea typeface="Cinzel"/>
                          <a:cs typeface="Cinzel"/>
                          <a:sym typeface="Cinzel"/>
                        </a:rPr>
                        <a:t>  external sources</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985405">
                <a:tc>
                  <a:txBody>
                    <a:bodyPr/>
                    <a:lstStyle/>
                    <a:p>
                      <a:pPr algn="ctr">
                        <a:lnSpc>
                          <a:spcPts val="4900"/>
                        </a:lnSpc>
                        <a:defRPr/>
                      </a:pPr>
                      <a:r>
                        <a:rPr lang="en-US" sz="3500" b="1">
                          <a:solidFill>
                            <a:srgbClr val="FFFFFF"/>
                          </a:solidFill>
                          <a:latin typeface="EB Garamond Semi-Bold"/>
                          <a:ea typeface="EB Garamond Semi-Bold"/>
                          <a:cs typeface="EB Garamond Semi-Bold"/>
                          <a:sym typeface="EB Garamond Semi-Bold"/>
                        </a:rPr>
                        <a:t>GloFAS</a:t>
                      </a:r>
                      <a:endParaRPr lang="en-US" sz="1100"/>
                    </a:p>
                    <a:p>
                      <a:pPr algn="ctr">
                        <a:lnSpc>
                          <a:spcPts val="4900"/>
                        </a:lnSpc>
                      </a:pPr>
                      <a:r>
                        <a:rPr lang="en-US" sz="3500" b="1">
                          <a:solidFill>
                            <a:srgbClr val="FFFFFF"/>
                          </a:solidFill>
                          <a:latin typeface="EB Garamond Semi-Bold"/>
                          <a:ea typeface="EB Garamond Semi-Bold"/>
                          <a:cs typeface="EB Garamond Semi-Bold"/>
                          <a:sym typeface="EB Garamond Semi-Bold"/>
                        </a:rPr>
                        <a:t>(EU)</a:t>
                      </a:r>
                    </a:p>
                  </a:txBody>
                  <a:tcPr marL="139834" marR="139834" marT="139834" marB="139834"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dirty="0">
                          <a:solidFill>
                            <a:srgbClr val="FFFFFF"/>
                          </a:solidFill>
                          <a:latin typeface="Cinzel"/>
                          <a:ea typeface="Cinzel"/>
                          <a:cs typeface="Cinzel"/>
                          <a:sym typeface="Cinzel"/>
                        </a:rPr>
                        <a:t>30-day forecasts for 169 countries</a:t>
                      </a:r>
                      <a:endParaRPr lang="en-US" sz="1100" dirty="0"/>
                    </a:p>
                    <a:p>
                      <a:pPr algn="ctr">
                        <a:lnSpc>
                          <a:spcPts val="2660"/>
                        </a:lnSpc>
                      </a:pPr>
                      <a:r>
                        <a:rPr lang="en-US" sz="1900" dirty="0">
                          <a:solidFill>
                            <a:srgbClr val="FFFFFF"/>
                          </a:solidFill>
                          <a:latin typeface="Cinzel"/>
                          <a:ea typeface="Cinzel"/>
                          <a:cs typeface="Cinzel"/>
                          <a:sym typeface="Cinzel"/>
                        </a:rPr>
                        <a:t>Free for emergency teams</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inzel"/>
                          <a:ea typeface="Cinzel"/>
                          <a:cs typeface="Cinzel"/>
                          <a:sym typeface="Cinzel"/>
                        </a:rPr>
                        <a:t>Web-only </a:t>
                      </a:r>
                      <a:endParaRPr lang="en-US" sz="1100"/>
                    </a:p>
                    <a:p>
                      <a:pPr algn="ctr">
                        <a:lnSpc>
                          <a:spcPts val="2659"/>
                        </a:lnSpc>
                      </a:pPr>
                      <a:r>
                        <a:rPr lang="en-US" sz="1899">
                          <a:solidFill>
                            <a:srgbClr val="FFFFFF"/>
                          </a:solidFill>
                          <a:latin typeface="Cinzel"/>
                          <a:ea typeface="Cinzel"/>
                          <a:cs typeface="Cinzel"/>
                          <a:sym typeface="Cinzel"/>
                        </a:rPr>
                        <a:t>No mobile alerts</a:t>
                      </a:r>
                    </a:p>
                    <a:p>
                      <a:pPr algn="ctr">
                        <a:lnSpc>
                          <a:spcPts val="2659"/>
                        </a:lnSpc>
                      </a:pPr>
                      <a:r>
                        <a:rPr lang="en-US" sz="1899">
                          <a:solidFill>
                            <a:srgbClr val="FFFFFF"/>
                          </a:solidFill>
                          <a:latin typeface="Cinzel"/>
                          <a:ea typeface="Cinzel"/>
                          <a:cs typeface="Cinzel"/>
                          <a:sym typeface="Cinzel"/>
                        </a:rPr>
                        <a:t>Maintenance disruptions</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59"/>
                        </a:lnSpc>
                        <a:defRPr/>
                      </a:pPr>
                      <a:r>
                        <a:rPr lang="en-US" sz="1899">
                          <a:solidFill>
                            <a:srgbClr val="FFFFFF"/>
                          </a:solidFill>
                          <a:latin typeface="Cinzel"/>
                          <a:ea typeface="Cinzel"/>
                          <a:cs typeface="Cinzel"/>
                          <a:sym typeface="Cinzel"/>
                        </a:rPr>
                        <a:t>  Develop mobile app</a:t>
                      </a:r>
                      <a:endParaRPr lang="en-US" sz="1100"/>
                    </a:p>
                    <a:p>
                      <a:pPr algn="ctr">
                        <a:lnSpc>
                          <a:spcPts val="2659"/>
                        </a:lnSpc>
                      </a:pPr>
                      <a:r>
                        <a:rPr lang="en-US" sz="1899">
                          <a:solidFill>
                            <a:srgbClr val="FFFFFF"/>
                          </a:solidFill>
                          <a:latin typeface="Cinzel"/>
                          <a:ea typeface="Cinzel"/>
                          <a:cs typeface="Cinzel"/>
                          <a:sym typeface="Cinzel"/>
                        </a:rPr>
                        <a:t>  Integrate with IoT</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660"/>
                        </a:lnSpc>
                        <a:defRPr/>
                      </a:pPr>
                      <a:r>
                        <a:rPr lang="en-US" sz="1900" dirty="0">
                          <a:solidFill>
                            <a:srgbClr val="FFFFFF"/>
                          </a:solidFill>
                          <a:latin typeface="Cinzel"/>
                          <a:ea typeface="Cinzel"/>
                          <a:cs typeface="Cinzel"/>
                          <a:sym typeface="Cinzel"/>
                        </a:rPr>
                        <a:t> EU funding dependency                                                                                                                                        Competition from</a:t>
                      </a:r>
                      <a:endParaRPr lang="en-US" sz="1100" dirty="0"/>
                    </a:p>
                    <a:p>
                      <a:pPr algn="ctr">
                        <a:lnSpc>
                          <a:spcPts val="2660"/>
                        </a:lnSpc>
                      </a:pPr>
                      <a:r>
                        <a:rPr lang="en-US" sz="1900" dirty="0">
                          <a:solidFill>
                            <a:srgbClr val="FFFFFF"/>
                          </a:solidFill>
                          <a:latin typeface="Cinzel"/>
                          <a:ea typeface="Cinzel"/>
                          <a:cs typeface="Cinzel"/>
                          <a:sym typeface="Cinzel"/>
                        </a:rPr>
                        <a:t> AI apps  </a:t>
                      </a:r>
                    </a:p>
                    <a:p>
                      <a:pPr algn="ctr">
                        <a:lnSpc>
                          <a:spcPts val="2660"/>
                        </a:lnSpc>
                      </a:pPr>
                      <a:r>
                        <a:rPr lang="en-US" sz="1900" dirty="0">
                          <a:solidFill>
                            <a:srgbClr val="FFFFFF"/>
                          </a:solidFill>
                          <a:latin typeface="Cinzel"/>
                          <a:ea typeface="Cinzel"/>
                          <a:cs typeface="Cinzel"/>
                          <a:sym typeface="Cinzel"/>
                        </a:rPr>
                        <a:t>  like FLAI</a:t>
                      </a:r>
                    </a:p>
                  </a:txBody>
                  <a:tcPr marL="139834" marR="139834" marT="139834" marB="139834">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Freeform 5"/>
          <p:cNvSpPr/>
          <p:nvPr/>
        </p:nvSpPr>
        <p:spPr>
          <a:xfrm rot="5400000">
            <a:off x="15874135" y="7862165"/>
            <a:ext cx="3464195" cy="1684465"/>
          </a:xfrm>
          <a:custGeom>
            <a:avLst/>
            <a:gdLst/>
            <a:ahLst/>
            <a:cxnLst/>
            <a:rect l="l" t="t" r="r" b="b"/>
            <a:pathLst>
              <a:path w="3464195" h="1684465">
                <a:moveTo>
                  <a:pt x="0" y="0"/>
                </a:moveTo>
                <a:lnTo>
                  <a:pt x="3464196" y="0"/>
                </a:lnTo>
                <a:lnTo>
                  <a:pt x="3464196" y="1684465"/>
                </a:lnTo>
                <a:lnTo>
                  <a:pt x="0" y="1684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00000">
            <a:off x="-889865" y="889865"/>
            <a:ext cx="3464195" cy="1684465"/>
          </a:xfrm>
          <a:custGeom>
            <a:avLst/>
            <a:gdLst/>
            <a:ahLst/>
            <a:cxnLst/>
            <a:rect l="l" t="t" r="r" b="b"/>
            <a:pathLst>
              <a:path w="3464195" h="1684465">
                <a:moveTo>
                  <a:pt x="0" y="0"/>
                </a:moveTo>
                <a:lnTo>
                  <a:pt x="3464195" y="0"/>
                </a:lnTo>
                <a:lnTo>
                  <a:pt x="3464195" y="1684465"/>
                </a:lnTo>
                <a:lnTo>
                  <a:pt x="0" y="1684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3015764" y="141605"/>
            <a:ext cx="12910036" cy="902170"/>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inzel Bold"/>
                <a:ea typeface="Cinzel Bold"/>
                <a:cs typeface="Cinzel Bold"/>
                <a:sym typeface="Cinzel Bold"/>
              </a:rPr>
              <a:t>SWOT analysis of our analogues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3913944" y="-4067819"/>
            <a:ext cx="10460105" cy="18595742"/>
          </a:xfrm>
          <a:custGeom>
            <a:avLst/>
            <a:gdLst/>
            <a:ahLst/>
            <a:cxnLst/>
            <a:rect l="l" t="t" r="r" b="b"/>
            <a:pathLst>
              <a:path w="10460105" h="18595742">
                <a:moveTo>
                  <a:pt x="0" y="0"/>
                </a:moveTo>
                <a:lnTo>
                  <a:pt x="10460104" y="0"/>
                </a:lnTo>
                <a:lnTo>
                  <a:pt x="10460104" y="18595741"/>
                </a:lnTo>
                <a:lnTo>
                  <a:pt x="0" y="18595741"/>
                </a:lnTo>
                <a:lnTo>
                  <a:pt x="0" y="0"/>
                </a:lnTo>
                <a:close/>
              </a:path>
            </a:pathLst>
          </a:custGeom>
          <a:blipFill>
            <a:blip r:embed="rId4">
              <a:alphaModFix amt="47000"/>
            </a:blip>
            <a:stretch>
              <a:fillRect/>
            </a:stretch>
          </a:blipFill>
        </p:spPr>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028700" y="5768280"/>
            <a:ext cx="11372065" cy="3858379"/>
          </a:xfrm>
          <a:prstGeom prst="rect">
            <a:avLst/>
          </a:prstGeom>
        </p:spPr>
      </p:pic>
      <p:sp>
        <p:nvSpPr>
          <p:cNvPr id="4" name="Freeform 4"/>
          <p:cNvSpPr/>
          <p:nvPr/>
        </p:nvSpPr>
        <p:spPr>
          <a:xfrm>
            <a:off x="10195005" y="1028700"/>
            <a:ext cx="7064295" cy="4371221"/>
          </a:xfrm>
          <a:custGeom>
            <a:avLst/>
            <a:gdLst/>
            <a:ahLst/>
            <a:cxnLst/>
            <a:rect l="l" t="t" r="r" b="b"/>
            <a:pathLst>
              <a:path w="7064295" h="4371221">
                <a:moveTo>
                  <a:pt x="0" y="0"/>
                </a:moveTo>
                <a:lnTo>
                  <a:pt x="7064295" y="0"/>
                </a:lnTo>
                <a:lnTo>
                  <a:pt x="7064295" y="4371221"/>
                </a:lnTo>
                <a:lnTo>
                  <a:pt x="0" y="4371221"/>
                </a:lnTo>
                <a:lnTo>
                  <a:pt x="0" y="0"/>
                </a:lnTo>
                <a:close/>
              </a:path>
            </a:pathLst>
          </a:custGeom>
          <a:blipFill>
            <a:blip r:embed="rId6"/>
            <a:stretch>
              <a:fillRect/>
            </a:stretch>
          </a:blipFill>
        </p:spPr>
      </p:sp>
      <p:sp>
        <p:nvSpPr>
          <p:cNvPr id="5" name="Freeform 5"/>
          <p:cNvSpPr/>
          <p:nvPr/>
        </p:nvSpPr>
        <p:spPr>
          <a:xfrm>
            <a:off x="1959685" y="1028700"/>
            <a:ext cx="4538566" cy="3940988"/>
          </a:xfrm>
          <a:custGeom>
            <a:avLst/>
            <a:gdLst/>
            <a:ahLst/>
            <a:cxnLst/>
            <a:rect l="l" t="t" r="r" b="b"/>
            <a:pathLst>
              <a:path w="4538566" h="3940988">
                <a:moveTo>
                  <a:pt x="0" y="0"/>
                </a:moveTo>
                <a:lnTo>
                  <a:pt x="4538566" y="0"/>
                </a:lnTo>
                <a:lnTo>
                  <a:pt x="4538566" y="3940988"/>
                </a:lnTo>
                <a:lnTo>
                  <a:pt x="0" y="39409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2843811" y="5682555"/>
            <a:ext cx="3688404" cy="3508375"/>
          </a:xfrm>
          <a:prstGeom prst="rect">
            <a:avLst/>
          </a:prstGeom>
        </p:spPr>
        <p:txBody>
          <a:bodyPr lIns="0" tIns="0" rIns="0" bIns="0" rtlCol="0" anchor="t">
            <a:spAutoFit/>
          </a:bodyPr>
          <a:lstStyle/>
          <a:p>
            <a:pPr algn="ctr">
              <a:lnSpc>
                <a:spcPts val="5600"/>
              </a:lnSpc>
            </a:pPr>
            <a:r>
              <a:rPr lang="en-US" sz="4000" b="1">
                <a:solidFill>
                  <a:srgbClr val="FFFFFF"/>
                </a:solidFill>
                <a:latin typeface="Cinzel Bold"/>
                <a:ea typeface="Cinzel Bold"/>
                <a:cs typeface="Cinzel Bold"/>
                <a:sym typeface="Cinzel Bold"/>
              </a:rPr>
              <a:t>Forecast of the flows and possible floods </a:t>
            </a:r>
          </a:p>
          <a:p>
            <a:pPr algn="ctr">
              <a:lnSpc>
                <a:spcPts val="5600"/>
              </a:lnSpc>
            </a:pPr>
            <a:r>
              <a:rPr lang="en-US" sz="4000" b="1">
                <a:solidFill>
                  <a:srgbClr val="FFFFFF"/>
                </a:solidFill>
                <a:latin typeface="Cinzel Bold"/>
                <a:ea typeface="Cinzel Bold"/>
                <a:cs typeface="Cinzel Bold"/>
                <a:sym typeface="Cinzel Bold"/>
              </a:rPr>
              <a:t>MODEL</a:t>
            </a:r>
          </a:p>
        </p:txBody>
      </p:sp>
      <p:sp>
        <p:nvSpPr>
          <p:cNvPr id="7" name="TextBox 7"/>
          <p:cNvSpPr txBox="1"/>
          <p:nvPr/>
        </p:nvSpPr>
        <p:spPr>
          <a:xfrm>
            <a:off x="5512111" y="298450"/>
            <a:ext cx="5569441" cy="1384300"/>
          </a:xfrm>
          <a:prstGeom prst="rect">
            <a:avLst/>
          </a:prstGeom>
        </p:spPr>
        <p:txBody>
          <a:bodyPr lIns="0" tIns="0" rIns="0" bIns="0" rtlCol="0" anchor="t">
            <a:spAutoFit/>
          </a:bodyPr>
          <a:lstStyle/>
          <a:p>
            <a:pPr algn="ctr">
              <a:lnSpc>
                <a:spcPts val="5599"/>
              </a:lnSpc>
            </a:pPr>
            <a:r>
              <a:rPr lang="en-US" sz="3999" b="1">
                <a:solidFill>
                  <a:srgbClr val="FFFFFF"/>
                </a:solidFill>
                <a:latin typeface="Cinzel Bold"/>
                <a:ea typeface="Cinzel Bold"/>
                <a:cs typeface="Cinzel Bold"/>
                <a:sym typeface="Cinzel Bold"/>
              </a:rPr>
              <a:t>3D model of satellite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3565776" y="-4908807"/>
            <a:ext cx="11308845" cy="20104614"/>
          </a:xfrm>
          <a:custGeom>
            <a:avLst/>
            <a:gdLst/>
            <a:ahLst/>
            <a:cxnLst/>
            <a:rect l="l" t="t" r="r" b="b"/>
            <a:pathLst>
              <a:path w="11308845" h="20104614">
                <a:moveTo>
                  <a:pt x="0" y="0"/>
                </a:moveTo>
                <a:lnTo>
                  <a:pt x="11308846" y="0"/>
                </a:lnTo>
                <a:lnTo>
                  <a:pt x="11308846" y="20104614"/>
                </a:lnTo>
                <a:lnTo>
                  <a:pt x="0" y="20104614"/>
                </a:lnTo>
                <a:lnTo>
                  <a:pt x="0" y="0"/>
                </a:lnTo>
                <a:close/>
              </a:path>
            </a:pathLst>
          </a:custGeom>
          <a:blipFill>
            <a:blip r:embed="rId2">
              <a:alphaModFix amt="52000"/>
            </a:blip>
            <a:stretch>
              <a:fillRect/>
            </a:stretch>
          </a:blipFill>
        </p:spPr>
      </p:sp>
      <p:sp>
        <p:nvSpPr>
          <p:cNvPr id="3" name="Freeform 3"/>
          <p:cNvSpPr/>
          <p:nvPr/>
        </p:nvSpPr>
        <p:spPr>
          <a:xfrm>
            <a:off x="2863777" y="1582508"/>
            <a:ext cx="12560445" cy="7065250"/>
          </a:xfrm>
          <a:custGeom>
            <a:avLst/>
            <a:gdLst/>
            <a:ahLst/>
            <a:cxnLst/>
            <a:rect l="l" t="t" r="r" b="b"/>
            <a:pathLst>
              <a:path w="12560445" h="7065250">
                <a:moveTo>
                  <a:pt x="0" y="0"/>
                </a:moveTo>
                <a:lnTo>
                  <a:pt x="12560446" y="0"/>
                </a:lnTo>
                <a:lnTo>
                  <a:pt x="12560446" y="7065250"/>
                </a:lnTo>
                <a:lnTo>
                  <a:pt x="0" y="7065250"/>
                </a:lnTo>
                <a:lnTo>
                  <a:pt x="0" y="0"/>
                </a:lnTo>
                <a:close/>
              </a:path>
            </a:pathLst>
          </a:custGeom>
          <a:blipFill>
            <a:blip r:embed="rId3"/>
            <a:stretch>
              <a:fillRect/>
            </a:stretch>
          </a:blipFill>
        </p:spPr>
      </p:sp>
      <p:sp>
        <p:nvSpPr>
          <p:cNvPr id="4" name="Freeform 4"/>
          <p:cNvSpPr/>
          <p:nvPr/>
        </p:nvSpPr>
        <p:spPr>
          <a:xfrm>
            <a:off x="2043246" y="7701023"/>
            <a:ext cx="5368824" cy="1756053"/>
          </a:xfrm>
          <a:custGeom>
            <a:avLst/>
            <a:gdLst/>
            <a:ahLst/>
            <a:cxnLst/>
            <a:rect l="l" t="t" r="r" b="b"/>
            <a:pathLst>
              <a:path w="5368824" h="1756053">
                <a:moveTo>
                  <a:pt x="0" y="0"/>
                </a:moveTo>
                <a:lnTo>
                  <a:pt x="5368824" y="0"/>
                </a:lnTo>
                <a:lnTo>
                  <a:pt x="5368824" y="1756053"/>
                </a:lnTo>
                <a:lnTo>
                  <a:pt x="0" y="17560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1755003" y="730290"/>
            <a:ext cx="4508066" cy="4990479"/>
          </a:xfrm>
          <a:custGeom>
            <a:avLst/>
            <a:gdLst/>
            <a:ahLst/>
            <a:cxnLst/>
            <a:rect l="l" t="t" r="r" b="b"/>
            <a:pathLst>
              <a:path w="4508066" h="4990479">
                <a:moveTo>
                  <a:pt x="4508066" y="0"/>
                </a:moveTo>
                <a:lnTo>
                  <a:pt x="0" y="0"/>
                </a:lnTo>
                <a:lnTo>
                  <a:pt x="0" y="4990479"/>
                </a:lnTo>
                <a:lnTo>
                  <a:pt x="4508066" y="4990479"/>
                </a:lnTo>
                <a:lnTo>
                  <a:pt x="450806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249214" y="305497"/>
            <a:ext cx="6970986" cy="778483"/>
          </a:xfrm>
          <a:prstGeom prst="rect">
            <a:avLst/>
          </a:prstGeom>
        </p:spPr>
        <p:txBody>
          <a:bodyPr wrap="square" lIns="0" tIns="0" rIns="0" bIns="0" rtlCol="0" anchor="t">
            <a:spAutoFit/>
          </a:bodyPr>
          <a:lstStyle/>
          <a:p>
            <a:pPr algn="ctr">
              <a:lnSpc>
                <a:spcPts val="6278"/>
              </a:lnSpc>
            </a:pPr>
            <a:r>
              <a:rPr lang="en-US" sz="4484" b="1" dirty="0">
                <a:solidFill>
                  <a:srgbClr val="FFFFFF"/>
                </a:solidFill>
                <a:latin typeface="Cinzel Bold"/>
                <a:ea typeface="Cinzel Bold"/>
                <a:cs typeface="Cinzel Bold"/>
                <a:sym typeface="Cinzel Bold"/>
              </a:rPr>
              <a:t>Interface of our site</a:t>
            </a:r>
          </a:p>
        </p:txBody>
      </p:sp>
      <p:sp>
        <p:nvSpPr>
          <p:cNvPr id="7" name="AutoShape 7"/>
          <p:cNvSpPr/>
          <p:nvPr/>
        </p:nvSpPr>
        <p:spPr>
          <a:xfrm flipV="1">
            <a:off x="2817196" y="1028700"/>
            <a:ext cx="5402694" cy="0"/>
          </a:xfrm>
          <a:prstGeom prst="line">
            <a:avLst/>
          </a:prstGeom>
          <a:ln w="47625" cap="rnd">
            <a:solidFill>
              <a:srgbClr val="FFFFFF"/>
            </a:solidFill>
            <a:prstDash val="solid"/>
            <a:headEnd type="none" w="sm" len="sm"/>
            <a:tailEnd type="none" w="sm" len="sm"/>
          </a:ln>
        </p:spPr>
      </p:sp>
      <p:sp>
        <p:nvSpPr>
          <p:cNvPr id="8" name="Freeform 8"/>
          <p:cNvSpPr/>
          <p:nvPr/>
        </p:nvSpPr>
        <p:spPr>
          <a:xfrm flipH="1">
            <a:off x="14471453" y="6151077"/>
            <a:ext cx="3287194" cy="3607346"/>
          </a:xfrm>
          <a:custGeom>
            <a:avLst/>
            <a:gdLst/>
            <a:ahLst/>
            <a:cxnLst/>
            <a:rect l="l" t="t" r="r" b="b"/>
            <a:pathLst>
              <a:path w="3287194" h="3607346">
                <a:moveTo>
                  <a:pt x="3287194" y="0"/>
                </a:moveTo>
                <a:lnTo>
                  <a:pt x="0" y="0"/>
                </a:lnTo>
                <a:lnTo>
                  <a:pt x="0" y="3607346"/>
                </a:lnTo>
                <a:lnTo>
                  <a:pt x="3287194" y="3607346"/>
                </a:lnTo>
                <a:lnTo>
                  <a:pt x="3287194"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AutoShape 9"/>
          <p:cNvSpPr/>
          <p:nvPr/>
        </p:nvSpPr>
        <p:spPr>
          <a:xfrm>
            <a:off x="9144101" y="1230092"/>
            <a:ext cx="3807627" cy="16155"/>
          </a:xfrm>
          <a:prstGeom prst="line">
            <a:avLst/>
          </a:prstGeom>
          <a:ln w="47625" cap="rnd">
            <a:solidFill>
              <a:srgbClr val="FFFFFF"/>
            </a:solidFill>
            <a:prstDash val="solid"/>
            <a:headEnd type="none" w="sm" len="sm"/>
            <a:tailEnd type="none" w="sm" len="sm"/>
          </a:ln>
        </p:spPr>
      </p:sp>
      <p:sp>
        <p:nvSpPr>
          <p:cNvPr id="10" name="AutoShape 10"/>
          <p:cNvSpPr/>
          <p:nvPr/>
        </p:nvSpPr>
        <p:spPr>
          <a:xfrm flipV="1">
            <a:off x="3614713" y="1230092"/>
            <a:ext cx="3807661" cy="0"/>
          </a:xfrm>
          <a:prstGeom prst="line">
            <a:avLst/>
          </a:prstGeom>
          <a:ln w="47625" cap="rnd">
            <a:solidFill>
              <a:srgbClr val="FFFFFF"/>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A13"/>
        </a:solidFill>
        <a:effectLst/>
      </p:bgPr>
    </p:bg>
    <p:spTree>
      <p:nvGrpSpPr>
        <p:cNvPr id="1" name=""/>
        <p:cNvGrpSpPr/>
        <p:nvPr/>
      </p:nvGrpSpPr>
      <p:grpSpPr>
        <a:xfrm>
          <a:off x="0" y="0"/>
          <a:ext cx="0" cy="0"/>
          <a:chOff x="0" y="0"/>
          <a:chExt cx="0" cy="0"/>
        </a:xfrm>
      </p:grpSpPr>
      <p:sp>
        <p:nvSpPr>
          <p:cNvPr id="2" name="Freeform 2"/>
          <p:cNvSpPr/>
          <p:nvPr/>
        </p:nvSpPr>
        <p:spPr>
          <a:xfrm rot="-5400000">
            <a:off x="4187572" y="-4606672"/>
            <a:ext cx="11551814" cy="20536558"/>
          </a:xfrm>
          <a:custGeom>
            <a:avLst/>
            <a:gdLst/>
            <a:ahLst/>
            <a:cxnLst/>
            <a:rect l="l" t="t" r="r" b="b"/>
            <a:pathLst>
              <a:path w="11551814" h="20536558">
                <a:moveTo>
                  <a:pt x="0" y="0"/>
                </a:moveTo>
                <a:lnTo>
                  <a:pt x="11551814" y="0"/>
                </a:lnTo>
                <a:lnTo>
                  <a:pt x="11551814" y="20536557"/>
                </a:lnTo>
                <a:lnTo>
                  <a:pt x="0" y="20536557"/>
                </a:lnTo>
                <a:lnTo>
                  <a:pt x="0" y="0"/>
                </a:lnTo>
                <a:close/>
              </a:path>
            </a:pathLst>
          </a:custGeom>
          <a:blipFill>
            <a:blip r:embed="rId7">
              <a:alphaModFix amt="43999"/>
            </a:blip>
            <a:stretch>
              <a:fillRect/>
            </a:stretch>
          </a:blipFill>
        </p:spPr>
      </p:sp>
      <p:sp>
        <p:nvSpPr>
          <p:cNvPr id="3" name="TextBox 3"/>
          <p:cNvSpPr txBox="1"/>
          <p:nvPr/>
        </p:nvSpPr>
        <p:spPr>
          <a:xfrm>
            <a:off x="-561435" y="8286328"/>
            <a:ext cx="5665587" cy="1949252"/>
          </a:xfrm>
          <a:prstGeom prst="rect">
            <a:avLst/>
          </a:prstGeom>
        </p:spPr>
        <p:txBody>
          <a:bodyPr wrap="square" lIns="0" tIns="0" rIns="0" bIns="0" rtlCol="0" anchor="t">
            <a:spAutoFit/>
          </a:bodyPr>
          <a:lstStyle/>
          <a:p>
            <a:pPr algn="ctr">
              <a:lnSpc>
                <a:spcPts val="7980"/>
              </a:lnSpc>
            </a:pPr>
            <a:r>
              <a:rPr lang="en-US" sz="3600" b="1" dirty="0">
                <a:solidFill>
                  <a:srgbClr val="FFFFFF"/>
                </a:solidFill>
                <a:latin typeface="Cinzel Bold"/>
                <a:ea typeface="Cinzel Bold"/>
                <a:cs typeface="Cinzel Bold"/>
                <a:sym typeface="Cinzel Bold"/>
              </a:rPr>
              <a:t>Our future developments</a:t>
            </a:r>
          </a:p>
        </p:txBody>
      </p:sp>
      <p:sp>
        <p:nvSpPr>
          <p:cNvPr id="4" name="TextBox 4"/>
          <p:cNvSpPr txBox="1"/>
          <p:nvPr/>
        </p:nvSpPr>
        <p:spPr>
          <a:xfrm>
            <a:off x="4328713" y="8645726"/>
            <a:ext cx="10689163" cy="1391663"/>
          </a:xfrm>
          <a:prstGeom prst="rect">
            <a:avLst/>
          </a:prstGeom>
        </p:spPr>
        <p:txBody>
          <a:bodyPr wrap="square" lIns="0" tIns="0" rIns="0" bIns="0" rtlCol="0" anchor="t">
            <a:spAutoFit/>
          </a:bodyPr>
          <a:lstStyle/>
          <a:p>
            <a:pPr algn="ctr">
              <a:lnSpc>
                <a:spcPts val="5718"/>
              </a:lnSpc>
            </a:pPr>
            <a:r>
              <a:rPr lang="en-US" sz="3200" dirty="0">
                <a:solidFill>
                  <a:srgbClr val="FFFFFF"/>
                </a:solidFill>
                <a:latin typeface="EB Garamond"/>
                <a:ea typeface="EB Garamond"/>
                <a:cs typeface="EB Garamond"/>
                <a:sym typeface="EB Garamond"/>
              </a:rPr>
              <a:t>flood maps accurate to the level of a single block updates every few minutes smart alert system launching our own FLAI satellite</a:t>
            </a:r>
          </a:p>
        </p:txBody>
      </p:sp>
      <p:sp>
        <p:nvSpPr>
          <p:cNvPr id="7" name="Freeform 7"/>
          <p:cNvSpPr/>
          <p:nvPr/>
        </p:nvSpPr>
        <p:spPr>
          <a:xfrm>
            <a:off x="16650746" y="-384279"/>
            <a:ext cx="1806867" cy="1454528"/>
          </a:xfrm>
          <a:custGeom>
            <a:avLst/>
            <a:gdLst/>
            <a:ahLst/>
            <a:cxnLst/>
            <a:rect l="l" t="t" r="r" b="b"/>
            <a:pathLst>
              <a:path w="1806867" h="1454528">
                <a:moveTo>
                  <a:pt x="0" y="0"/>
                </a:moveTo>
                <a:lnTo>
                  <a:pt x="1806867" y="0"/>
                </a:lnTo>
                <a:lnTo>
                  <a:pt x="1806867" y="1454528"/>
                </a:lnTo>
                <a:lnTo>
                  <a:pt x="0" y="14545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AutoShape 10"/>
          <p:cNvSpPr/>
          <p:nvPr/>
        </p:nvSpPr>
        <p:spPr>
          <a:xfrm flipV="1">
            <a:off x="11818412" y="1482371"/>
            <a:ext cx="359809" cy="20927"/>
          </a:xfrm>
          <a:prstGeom prst="line">
            <a:avLst/>
          </a:prstGeom>
          <a:ln w="38100" cap="flat">
            <a:solidFill>
              <a:srgbClr val="000000"/>
            </a:solidFill>
            <a:prstDash val="solid"/>
            <a:headEnd type="none" w="sm" len="sm"/>
            <a:tailEnd type="none" w="sm" len="sm"/>
          </a:ln>
        </p:spPr>
      </p:sp>
      <p:sp>
        <p:nvSpPr>
          <p:cNvPr id="11" name="AutoShape 11"/>
          <p:cNvSpPr/>
          <p:nvPr/>
        </p:nvSpPr>
        <p:spPr>
          <a:xfrm flipH="1" flipV="1">
            <a:off x="12513361" y="1881482"/>
            <a:ext cx="32503" cy="161953"/>
          </a:xfrm>
          <a:prstGeom prst="line">
            <a:avLst/>
          </a:prstGeom>
          <a:ln w="38100" cap="flat">
            <a:solidFill>
              <a:srgbClr val="000000"/>
            </a:solidFill>
            <a:prstDash val="solid"/>
            <a:headEnd type="none" w="sm" len="sm"/>
            <a:tailEnd type="none" w="sm" len="sm"/>
          </a:ln>
        </p:spPr>
      </p:sp>
      <p:sp>
        <p:nvSpPr>
          <p:cNvPr id="12" name="AutoShape 12"/>
          <p:cNvSpPr/>
          <p:nvPr/>
        </p:nvSpPr>
        <p:spPr>
          <a:xfrm>
            <a:off x="11480092" y="1070249"/>
            <a:ext cx="39579" cy="33837"/>
          </a:xfrm>
          <a:prstGeom prst="line">
            <a:avLst/>
          </a:prstGeom>
          <a:ln w="38100" cap="flat">
            <a:solidFill>
              <a:srgbClr val="000000"/>
            </a:solidFill>
            <a:prstDash val="solid"/>
            <a:headEnd type="none" w="sm" len="sm"/>
            <a:tailEnd type="none" w="sm" len="sm"/>
          </a:ln>
        </p:spPr>
        <p:txBody>
          <a:bodyPr/>
          <a:lstStyle/>
          <a:p>
            <a:endParaRPr lang="en-GB" dirty="0"/>
          </a:p>
        </p:txBody>
      </p:sp>
      <p:sp>
        <p:nvSpPr>
          <p:cNvPr id="13" name="AutoShape 13"/>
          <p:cNvSpPr/>
          <p:nvPr/>
        </p:nvSpPr>
        <p:spPr>
          <a:xfrm>
            <a:off x="10723196" y="457852"/>
            <a:ext cx="39579" cy="33837"/>
          </a:xfrm>
          <a:prstGeom prst="line">
            <a:avLst/>
          </a:prstGeom>
          <a:ln w="38100" cap="flat">
            <a:solidFill>
              <a:srgbClr val="000000"/>
            </a:solidFill>
            <a:prstDash val="solid"/>
            <a:headEnd type="none" w="sm" len="sm"/>
            <a:tailEnd type="none" w="sm" len="sm"/>
          </a:ln>
        </p:spPr>
      </p:sp>
      <p:grpSp>
        <p:nvGrpSpPr>
          <p:cNvPr id="16" name="Group 16"/>
          <p:cNvGrpSpPr/>
          <p:nvPr/>
        </p:nvGrpSpPr>
        <p:grpSpPr>
          <a:xfrm>
            <a:off x="-1586837" y="-1820182"/>
            <a:ext cx="4556068" cy="4556068"/>
            <a:chOff x="0" y="0"/>
            <a:chExt cx="5332600" cy="5332600"/>
          </a:xfrm>
        </p:grpSpPr>
        <p:sp>
          <p:nvSpPr>
            <p:cNvPr id="17" name="Freeform 17"/>
            <p:cNvSpPr/>
            <p:nvPr/>
          </p:nvSpPr>
          <p:spPr>
            <a:xfrm>
              <a:off x="0" y="0"/>
              <a:ext cx="5332603" cy="5332603"/>
            </a:xfrm>
            <a:custGeom>
              <a:avLst/>
              <a:gdLst/>
              <a:ahLst/>
              <a:cxnLst/>
              <a:rect l="l" t="t" r="r" b="b"/>
              <a:pathLst>
                <a:path w="5332603" h="5332603">
                  <a:moveTo>
                    <a:pt x="0" y="2666238"/>
                  </a:moveTo>
                  <a:cubicBezTo>
                    <a:pt x="0" y="1193800"/>
                    <a:pt x="1193800" y="0"/>
                    <a:pt x="2666238" y="0"/>
                  </a:cubicBezTo>
                  <a:lnTo>
                    <a:pt x="2666238" y="12700"/>
                  </a:lnTo>
                  <a:lnTo>
                    <a:pt x="2666238" y="0"/>
                  </a:lnTo>
                  <a:cubicBezTo>
                    <a:pt x="4138803" y="0"/>
                    <a:pt x="5332603" y="1193800"/>
                    <a:pt x="5332603" y="2666238"/>
                  </a:cubicBezTo>
                  <a:lnTo>
                    <a:pt x="5319903" y="2666238"/>
                  </a:lnTo>
                  <a:lnTo>
                    <a:pt x="5332603" y="2666238"/>
                  </a:lnTo>
                  <a:cubicBezTo>
                    <a:pt x="5332603" y="4138803"/>
                    <a:pt x="4138803" y="5332476"/>
                    <a:pt x="2666365" y="5332476"/>
                  </a:cubicBezTo>
                  <a:lnTo>
                    <a:pt x="2666365" y="5319776"/>
                  </a:lnTo>
                  <a:lnTo>
                    <a:pt x="2666365" y="5332476"/>
                  </a:lnTo>
                  <a:cubicBezTo>
                    <a:pt x="1193800" y="5332603"/>
                    <a:pt x="0" y="4138803"/>
                    <a:pt x="0" y="2666238"/>
                  </a:cubicBezTo>
                  <a:lnTo>
                    <a:pt x="12700" y="2666238"/>
                  </a:lnTo>
                  <a:lnTo>
                    <a:pt x="25400" y="2666238"/>
                  </a:lnTo>
                  <a:lnTo>
                    <a:pt x="12700" y="2666238"/>
                  </a:lnTo>
                  <a:lnTo>
                    <a:pt x="0" y="2666238"/>
                  </a:lnTo>
                  <a:moveTo>
                    <a:pt x="25400" y="2666238"/>
                  </a:moveTo>
                  <a:cubicBezTo>
                    <a:pt x="25400" y="2673223"/>
                    <a:pt x="19685" y="2678938"/>
                    <a:pt x="12700" y="2678938"/>
                  </a:cubicBezTo>
                  <a:cubicBezTo>
                    <a:pt x="5715" y="2678938"/>
                    <a:pt x="0" y="2673223"/>
                    <a:pt x="0" y="2666238"/>
                  </a:cubicBezTo>
                  <a:cubicBezTo>
                    <a:pt x="0" y="2659253"/>
                    <a:pt x="5715" y="2653538"/>
                    <a:pt x="12700" y="2653538"/>
                  </a:cubicBezTo>
                  <a:cubicBezTo>
                    <a:pt x="19685" y="2653538"/>
                    <a:pt x="25400" y="2659253"/>
                    <a:pt x="25400" y="2666238"/>
                  </a:cubicBezTo>
                  <a:cubicBezTo>
                    <a:pt x="25400" y="4124833"/>
                    <a:pt x="1207770" y="5307203"/>
                    <a:pt x="2666238" y="5307203"/>
                  </a:cubicBezTo>
                  <a:cubicBezTo>
                    <a:pt x="4124706" y="5307203"/>
                    <a:pt x="5307076" y="4124833"/>
                    <a:pt x="5307076" y="2666365"/>
                  </a:cubicBezTo>
                  <a:cubicBezTo>
                    <a:pt x="5307076" y="1207897"/>
                    <a:pt x="4124833" y="25400"/>
                    <a:pt x="2666238" y="25400"/>
                  </a:cubicBezTo>
                  <a:lnTo>
                    <a:pt x="2666238" y="12700"/>
                  </a:lnTo>
                  <a:lnTo>
                    <a:pt x="2666238" y="25400"/>
                  </a:lnTo>
                  <a:cubicBezTo>
                    <a:pt x="1207770" y="25400"/>
                    <a:pt x="25400" y="1207770"/>
                    <a:pt x="25400" y="2666238"/>
                  </a:cubicBezTo>
                  <a:close/>
                </a:path>
              </a:pathLst>
            </a:custGeom>
            <a:solidFill>
              <a:srgbClr val="FFFFFF"/>
            </a:solidFill>
          </p:spPr>
        </p:sp>
      </p:grpSp>
      <p:grpSp>
        <p:nvGrpSpPr>
          <p:cNvPr id="18" name="Group 18"/>
          <p:cNvGrpSpPr/>
          <p:nvPr/>
        </p:nvGrpSpPr>
        <p:grpSpPr>
          <a:xfrm>
            <a:off x="15781621" y="8131329"/>
            <a:ext cx="4012618" cy="4004810"/>
            <a:chOff x="0" y="0"/>
            <a:chExt cx="5332600" cy="5332600"/>
          </a:xfrm>
        </p:grpSpPr>
        <p:sp>
          <p:nvSpPr>
            <p:cNvPr id="19" name="Freeform 19"/>
            <p:cNvSpPr/>
            <p:nvPr/>
          </p:nvSpPr>
          <p:spPr>
            <a:xfrm>
              <a:off x="0" y="0"/>
              <a:ext cx="5332603" cy="5332603"/>
            </a:xfrm>
            <a:custGeom>
              <a:avLst/>
              <a:gdLst/>
              <a:ahLst/>
              <a:cxnLst/>
              <a:rect l="l" t="t" r="r" b="b"/>
              <a:pathLst>
                <a:path w="5332603" h="5332603">
                  <a:moveTo>
                    <a:pt x="0" y="2666238"/>
                  </a:moveTo>
                  <a:cubicBezTo>
                    <a:pt x="0" y="1193800"/>
                    <a:pt x="1193800" y="0"/>
                    <a:pt x="2666238" y="0"/>
                  </a:cubicBezTo>
                  <a:lnTo>
                    <a:pt x="2666238" y="12700"/>
                  </a:lnTo>
                  <a:lnTo>
                    <a:pt x="2666238" y="0"/>
                  </a:lnTo>
                  <a:cubicBezTo>
                    <a:pt x="4138803" y="0"/>
                    <a:pt x="5332603" y="1193800"/>
                    <a:pt x="5332603" y="2666238"/>
                  </a:cubicBezTo>
                  <a:lnTo>
                    <a:pt x="5319903" y="2666238"/>
                  </a:lnTo>
                  <a:lnTo>
                    <a:pt x="5332603" y="2666238"/>
                  </a:lnTo>
                  <a:cubicBezTo>
                    <a:pt x="5332603" y="4138803"/>
                    <a:pt x="4138803" y="5332476"/>
                    <a:pt x="2666365" y="5332476"/>
                  </a:cubicBezTo>
                  <a:lnTo>
                    <a:pt x="2666365" y="5319776"/>
                  </a:lnTo>
                  <a:lnTo>
                    <a:pt x="2666365" y="5332476"/>
                  </a:lnTo>
                  <a:cubicBezTo>
                    <a:pt x="1193800" y="5332603"/>
                    <a:pt x="0" y="4138803"/>
                    <a:pt x="0" y="2666238"/>
                  </a:cubicBezTo>
                  <a:lnTo>
                    <a:pt x="12700" y="2666238"/>
                  </a:lnTo>
                  <a:lnTo>
                    <a:pt x="25400" y="2666238"/>
                  </a:lnTo>
                  <a:lnTo>
                    <a:pt x="12700" y="2666238"/>
                  </a:lnTo>
                  <a:lnTo>
                    <a:pt x="0" y="2666238"/>
                  </a:lnTo>
                  <a:moveTo>
                    <a:pt x="25400" y="2666238"/>
                  </a:moveTo>
                  <a:cubicBezTo>
                    <a:pt x="25400" y="2673223"/>
                    <a:pt x="19685" y="2678938"/>
                    <a:pt x="12700" y="2678938"/>
                  </a:cubicBezTo>
                  <a:cubicBezTo>
                    <a:pt x="5715" y="2678938"/>
                    <a:pt x="0" y="2673223"/>
                    <a:pt x="0" y="2666238"/>
                  </a:cubicBezTo>
                  <a:cubicBezTo>
                    <a:pt x="0" y="2659253"/>
                    <a:pt x="5715" y="2653538"/>
                    <a:pt x="12700" y="2653538"/>
                  </a:cubicBezTo>
                  <a:cubicBezTo>
                    <a:pt x="19685" y="2653538"/>
                    <a:pt x="25400" y="2659253"/>
                    <a:pt x="25400" y="2666238"/>
                  </a:cubicBezTo>
                  <a:cubicBezTo>
                    <a:pt x="25400" y="4124833"/>
                    <a:pt x="1207770" y="5307203"/>
                    <a:pt x="2666238" y="5307203"/>
                  </a:cubicBezTo>
                  <a:cubicBezTo>
                    <a:pt x="4124706" y="5307203"/>
                    <a:pt x="5307076" y="4124833"/>
                    <a:pt x="5307076" y="2666365"/>
                  </a:cubicBezTo>
                  <a:cubicBezTo>
                    <a:pt x="5307076" y="1207897"/>
                    <a:pt x="4124833" y="25400"/>
                    <a:pt x="2666238" y="25400"/>
                  </a:cubicBezTo>
                  <a:lnTo>
                    <a:pt x="2666238" y="12700"/>
                  </a:lnTo>
                  <a:lnTo>
                    <a:pt x="2666238" y="25400"/>
                  </a:lnTo>
                  <a:cubicBezTo>
                    <a:pt x="1207770" y="25400"/>
                    <a:pt x="25400" y="1207770"/>
                    <a:pt x="25400" y="2666238"/>
                  </a:cubicBezTo>
                  <a:close/>
                </a:path>
              </a:pathLst>
            </a:custGeom>
            <a:solidFill>
              <a:srgbClr val="FFFFFF"/>
            </a:solidFill>
          </p:spPr>
        </p:sp>
      </p:grpSp>
      <p:grpSp>
        <p:nvGrpSpPr>
          <p:cNvPr id="20" name="Group 20"/>
          <p:cNvGrpSpPr/>
          <p:nvPr/>
        </p:nvGrpSpPr>
        <p:grpSpPr>
          <a:xfrm>
            <a:off x="1355278" y="2239920"/>
            <a:ext cx="586470" cy="585880"/>
            <a:chOff x="0" y="0"/>
            <a:chExt cx="795800" cy="795000"/>
          </a:xfrm>
        </p:grpSpPr>
        <p:sp>
          <p:nvSpPr>
            <p:cNvPr id="21" name="Freeform 21"/>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22" name="Freeform 22"/>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23" name="Group 23"/>
          <p:cNvGrpSpPr/>
          <p:nvPr/>
        </p:nvGrpSpPr>
        <p:grpSpPr>
          <a:xfrm>
            <a:off x="1941748" y="1911023"/>
            <a:ext cx="445788" cy="445340"/>
            <a:chOff x="0" y="0"/>
            <a:chExt cx="795800" cy="795000"/>
          </a:xfrm>
        </p:grpSpPr>
        <p:sp>
          <p:nvSpPr>
            <p:cNvPr id="24" name="Freeform 24"/>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25" name="Freeform 25"/>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26" name="Group 26"/>
          <p:cNvGrpSpPr/>
          <p:nvPr/>
        </p:nvGrpSpPr>
        <p:grpSpPr>
          <a:xfrm>
            <a:off x="17178699" y="7764018"/>
            <a:ext cx="609232" cy="608620"/>
            <a:chOff x="0" y="0"/>
            <a:chExt cx="795800" cy="795000"/>
          </a:xfrm>
        </p:grpSpPr>
        <p:sp>
          <p:nvSpPr>
            <p:cNvPr id="27" name="Freeform 27"/>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28" name="Freeform 28"/>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grpSp>
        <p:nvGrpSpPr>
          <p:cNvPr id="29" name="Group 29"/>
          <p:cNvGrpSpPr/>
          <p:nvPr/>
        </p:nvGrpSpPr>
        <p:grpSpPr>
          <a:xfrm>
            <a:off x="16478801" y="8131329"/>
            <a:ext cx="464820" cy="464353"/>
            <a:chOff x="0" y="0"/>
            <a:chExt cx="795800" cy="795000"/>
          </a:xfrm>
        </p:grpSpPr>
        <p:sp>
          <p:nvSpPr>
            <p:cNvPr id="30" name="Freeform 30"/>
            <p:cNvSpPr/>
            <p:nvPr/>
          </p:nvSpPr>
          <p:spPr>
            <a:xfrm>
              <a:off x="12700" y="12700"/>
              <a:ext cx="770382" cy="769620"/>
            </a:xfrm>
            <a:custGeom>
              <a:avLst/>
              <a:gdLst/>
              <a:ahLst/>
              <a:cxnLst/>
              <a:rect l="l" t="t" r="r" b="b"/>
              <a:pathLst>
                <a:path w="770382" h="769620">
                  <a:moveTo>
                    <a:pt x="0" y="384810"/>
                  </a:moveTo>
                  <a:lnTo>
                    <a:pt x="317119" y="316738"/>
                  </a:lnTo>
                  <a:lnTo>
                    <a:pt x="385191" y="0"/>
                  </a:lnTo>
                  <a:lnTo>
                    <a:pt x="453263" y="316738"/>
                  </a:lnTo>
                  <a:lnTo>
                    <a:pt x="770382" y="384810"/>
                  </a:lnTo>
                  <a:lnTo>
                    <a:pt x="453263" y="452882"/>
                  </a:lnTo>
                  <a:lnTo>
                    <a:pt x="385191" y="769620"/>
                  </a:lnTo>
                  <a:lnTo>
                    <a:pt x="317119" y="452882"/>
                  </a:lnTo>
                  <a:close/>
                </a:path>
              </a:pathLst>
            </a:custGeom>
            <a:solidFill>
              <a:srgbClr val="191919"/>
            </a:solidFill>
          </p:spPr>
        </p:sp>
        <p:sp>
          <p:nvSpPr>
            <p:cNvPr id="31" name="Freeform 31"/>
            <p:cNvSpPr/>
            <p:nvPr/>
          </p:nvSpPr>
          <p:spPr>
            <a:xfrm>
              <a:off x="0" y="0"/>
              <a:ext cx="795782" cy="794893"/>
            </a:xfrm>
            <a:custGeom>
              <a:avLst/>
              <a:gdLst/>
              <a:ahLst/>
              <a:cxnLst/>
              <a:rect l="l" t="t" r="r" b="b"/>
              <a:pathLst>
                <a:path w="795782" h="794893">
                  <a:moveTo>
                    <a:pt x="10033" y="385064"/>
                  </a:moveTo>
                  <a:lnTo>
                    <a:pt x="327152" y="316992"/>
                  </a:lnTo>
                  <a:lnTo>
                    <a:pt x="329819" y="329438"/>
                  </a:lnTo>
                  <a:lnTo>
                    <a:pt x="317373" y="326771"/>
                  </a:lnTo>
                  <a:lnTo>
                    <a:pt x="385445" y="10033"/>
                  </a:lnTo>
                  <a:cubicBezTo>
                    <a:pt x="386715" y="4191"/>
                    <a:pt x="391922" y="0"/>
                    <a:pt x="397891" y="0"/>
                  </a:cubicBezTo>
                  <a:cubicBezTo>
                    <a:pt x="403860" y="0"/>
                    <a:pt x="409067" y="4191"/>
                    <a:pt x="410337" y="10033"/>
                  </a:cubicBezTo>
                  <a:lnTo>
                    <a:pt x="478409" y="326771"/>
                  </a:lnTo>
                  <a:lnTo>
                    <a:pt x="465963" y="329438"/>
                  </a:lnTo>
                  <a:lnTo>
                    <a:pt x="468630" y="316992"/>
                  </a:lnTo>
                  <a:lnTo>
                    <a:pt x="785749" y="385064"/>
                  </a:lnTo>
                  <a:cubicBezTo>
                    <a:pt x="791591" y="386334"/>
                    <a:pt x="795782" y="391541"/>
                    <a:pt x="795782" y="397510"/>
                  </a:cubicBezTo>
                  <a:cubicBezTo>
                    <a:pt x="795782" y="403479"/>
                    <a:pt x="791591" y="408686"/>
                    <a:pt x="785749" y="409956"/>
                  </a:cubicBezTo>
                  <a:lnTo>
                    <a:pt x="468630" y="477901"/>
                  </a:lnTo>
                  <a:lnTo>
                    <a:pt x="465963" y="465455"/>
                  </a:lnTo>
                  <a:lnTo>
                    <a:pt x="478409" y="468122"/>
                  </a:lnTo>
                  <a:lnTo>
                    <a:pt x="410337" y="784860"/>
                  </a:lnTo>
                  <a:cubicBezTo>
                    <a:pt x="409067" y="790702"/>
                    <a:pt x="403860" y="794893"/>
                    <a:pt x="397891" y="794893"/>
                  </a:cubicBezTo>
                  <a:cubicBezTo>
                    <a:pt x="391922" y="794893"/>
                    <a:pt x="386715" y="790702"/>
                    <a:pt x="385445" y="784860"/>
                  </a:cubicBezTo>
                  <a:lnTo>
                    <a:pt x="317373" y="468249"/>
                  </a:lnTo>
                  <a:lnTo>
                    <a:pt x="329819" y="465582"/>
                  </a:lnTo>
                  <a:lnTo>
                    <a:pt x="327152" y="478028"/>
                  </a:lnTo>
                  <a:lnTo>
                    <a:pt x="10033" y="409956"/>
                  </a:lnTo>
                  <a:cubicBezTo>
                    <a:pt x="4191" y="408686"/>
                    <a:pt x="0" y="403479"/>
                    <a:pt x="0" y="397510"/>
                  </a:cubicBezTo>
                  <a:cubicBezTo>
                    <a:pt x="0" y="391541"/>
                    <a:pt x="4191" y="386334"/>
                    <a:pt x="10033" y="385064"/>
                  </a:cubicBezTo>
                  <a:moveTo>
                    <a:pt x="15367" y="409956"/>
                  </a:moveTo>
                  <a:lnTo>
                    <a:pt x="12700" y="397510"/>
                  </a:lnTo>
                  <a:lnTo>
                    <a:pt x="15367" y="385064"/>
                  </a:lnTo>
                  <a:lnTo>
                    <a:pt x="332486" y="453136"/>
                  </a:lnTo>
                  <a:cubicBezTo>
                    <a:pt x="337312" y="454152"/>
                    <a:pt x="341249" y="457962"/>
                    <a:pt x="342265" y="462915"/>
                  </a:cubicBezTo>
                  <a:lnTo>
                    <a:pt x="410337" y="779653"/>
                  </a:lnTo>
                  <a:lnTo>
                    <a:pt x="397891" y="782320"/>
                  </a:lnTo>
                  <a:lnTo>
                    <a:pt x="385445" y="779653"/>
                  </a:lnTo>
                  <a:lnTo>
                    <a:pt x="453517" y="462915"/>
                  </a:lnTo>
                  <a:cubicBezTo>
                    <a:pt x="454533" y="458089"/>
                    <a:pt x="458343" y="454152"/>
                    <a:pt x="463296" y="453136"/>
                  </a:cubicBezTo>
                  <a:lnTo>
                    <a:pt x="780415" y="385064"/>
                  </a:lnTo>
                  <a:lnTo>
                    <a:pt x="783082" y="397510"/>
                  </a:lnTo>
                  <a:lnTo>
                    <a:pt x="780415" y="409956"/>
                  </a:lnTo>
                  <a:lnTo>
                    <a:pt x="463296" y="341884"/>
                  </a:lnTo>
                  <a:cubicBezTo>
                    <a:pt x="458470" y="340868"/>
                    <a:pt x="454533" y="337058"/>
                    <a:pt x="453517" y="332105"/>
                  </a:cubicBezTo>
                  <a:lnTo>
                    <a:pt x="385445" y="15367"/>
                  </a:lnTo>
                  <a:lnTo>
                    <a:pt x="397891" y="12700"/>
                  </a:lnTo>
                  <a:lnTo>
                    <a:pt x="410337" y="15367"/>
                  </a:lnTo>
                  <a:lnTo>
                    <a:pt x="342265" y="332105"/>
                  </a:lnTo>
                  <a:cubicBezTo>
                    <a:pt x="341249" y="336931"/>
                    <a:pt x="337439" y="340868"/>
                    <a:pt x="332486" y="341884"/>
                  </a:cubicBezTo>
                  <a:lnTo>
                    <a:pt x="15367" y="409956"/>
                  </a:lnTo>
                  <a:close/>
                </a:path>
              </a:pathLst>
            </a:custGeom>
            <a:solidFill>
              <a:srgbClr val="FFFFFF"/>
            </a:solidFill>
          </p:spPr>
        </p:sp>
      </p:grpSp>
      <p:sp>
        <p:nvSpPr>
          <p:cNvPr id="34" name="TextBox 34"/>
          <p:cNvSpPr txBox="1"/>
          <p:nvPr/>
        </p:nvSpPr>
        <p:spPr>
          <a:xfrm>
            <a:off x="4328713" y="3910053"/>
            <a:ext cx="9196991" cy="2244974"/>
          </a:xfrm>
          <a:prstGeom prst="rect">
            <a:avLst/>
          </a:prstGeom>
        </p:spPr>
        <p:txBody>
          <a:bodyPr wrap="square" lIns="0" tIns="0" rIns="0" bIns="0" rtlCol="0" anchor="t">
            <a:spAutoFit/>
          </a:bodyPr>
          <a:lstStyle/>
          <a:p>
            <a:pPr algn="ctr">
              <a:lnSpc>
                <a:spcPts val="8539"/>
              </a:lnSpc>
            </a:pPr>
            <a:r>
              <a:rPr lang="en-US" sz="9600" b="1" dirty="0">
                <a:solidFill>
                  <a:srgbClr val="FFFFFF"/>
                </a:solidFill>
                <a:latin typeface="EB Garamond Semi-Bold"/>
                <a:ea typeface="EB Garamond Semi-Bold"/>
                <a:cs typeface="EB Garamond Semi-Bold"/>
                <a:sym typeface="EB Garamond Semi-Bold"/>
              </a:rPr>
              <a:t>Thanks for watching!</a:t>
            </a:r>
          </a:p>
        </p:txBody>
      </p:sp>
      <p:pic>
        <p:nvPicPr>
          <p:cNvPr id="5" name="1123">
            <a:hlinkClick r:id="" action="ppaction://media"/>
            <a:extLst>
              <a:ext uri="{FF2B5EF4-FFF2-40B4-BE49-F238E27FC236}">
                <a16:creationId xmlns:a16="http://schemas.microsoft.com/office/drawing/2014/main" id="{7024CE29-9F5F-4A83-BE6C-EBEC57F4E663}"/>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235678" y="693709"/>
            <a:ext cx="12920677" cy="6772098"/>
          </a:xfrm>
          <a:prstGeom prst="rect">
            <a:avLst/>
          </a:prstGeom>
        </p:spPr>
      </p:pic>
      <p:pic>
        <p:nvPicPr>
          <p:cNvPr id="8" name="videofinal (1)">
            <a:hlinkClick r:id="" action="ppaction://media"/>
            <a:extLst>
              <a:ext uri="{FF2B5EF4-FFF2-40B4-BE49-F238E27FC236}">
                <a16:creationId xmlns:a16="http://schemas.microsoft.com/office/drawing/2014/main" id="{FFF8AA9C-8974-4211-971F-7EAEC00E3885}"/>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30681" y="840997"/>
            <a:ext cx="11465094" cy="65593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00"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223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5"/>
                </p:tgtEl>
              </p:cMediaNode>
            </p:video>
            <p:seq concurrent="1" nextAc="seek">
              <p:cTn id="21" restart="whenNotActive" fill="hold" evtFilter="cancelBubble" nodeType="interactiveSeq">
                <p:stCondLst>
                  <p:cond evt="onClick" delay="0">
                    <p:tgtEl>
                      <p:spTgt spid="5"/>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5"/>
                                        </p:tgtEl>
                                      </p:cBhvr>
                                    </p:cmd>
                                  </p:childTnLst>
                                </p:cTn>
                              </p:par>
                            </p:childTnLst>
                          </p:cTn>
                        </p:par>
                      </p:childTnLst>
                    </p:cTn>
                  </p:par>
                </p:childTnLst>
              </p:cTn>
              <p:nextCondLst>
                <p:cond evt="onClick" delay="0">
                  <p:tgtEl>
                    <p:spTgt spid="5"/>
                  </p:tgtEl>
                </p:cond>
              </p:nextCondLst>
            </p:seq>
          </p:childTnLst>
        </p:cTn>
      </p:par>
    </p:tnLst>
    <p:bldLst>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490</Words>
  <Application>Microsoft Office PowerPoint</Application>
  <PresentationFormat>Custom</PresentationFormat>
  <Paragraphs>90</Paragraphs>
  <Slides>7</Slides>
  <Notes>1</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Merriweather Italics</vt:lpstr>
      <vt:lpstr>Merriweather Bold</vt:lpstr>
      <vt:lpstr>EB Garamond Semi-Bold</vt:lpstr>
      <vt:lpstr>Arial</vt:lpstr>
      <vt:lpstr>Cinzel Bold</vt:lpstr>
      <vt:lpstr>EB Garamond</vt:lpstr>
      <vt:lpstr>TT Drugs Bold</vt:lpstr>
      <vt:lpstr>Cinzel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 1</dc:title>
  <dc:creator>Asus</dc:creator>
  <cp:lastModifiedBy>Ғани Бинура Нұрғалиқызы</cp:lastModifiedBy>
  <cp:revision>7</cp:revision>
  <dcterms:created xsi:type="dcterms:W3CDTF">2006-08-16T00:00:00Z</dcterms:created>
  <dcterms:modified xsi:type="dcterms:W3CDTF">2025-10-05T09:05:34Z</dcterms:modified>
  <dc:identifier>DAG01__rLMU</dc:identifier>
</cp:coreProperties>
</file>